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83" r:id="rId2"/>
  </p:sldIdLst>
  <p:sldSz cx="6858000" cy="9906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74" userDrawn="1">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66"/>
    <a:srgbClr val="002060"/>
    <a:srgbClr val="D60093"/>
    <a:srgbClr val="66FF33"/>
    <a:srgbClr val="99FF66"/>
    <a:srgbClr val="FFCCCC"/>
    <a:srgbClr val="FFCCFF"/>
    <a:srgbClr val="FF99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001" autoAdjust="0"/>
    <p:restoredTop sz="93116" autoAdjust="0"/>
  </p:normalViewPr>
  <p:slideViewPr>
    <p:cSldViewPr>
      <p:cViewPr varScale="1">
        <p:scale>
          <a:sx n="82" d="100"/>
          <a:sy n="82" d="100"/>
        </p:scale>
        <p:origin x="3534" y="114"/>
      </p:cViewPr>
      <p:guideLst>
        <p:guide orient="horz" pos="3574"/>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50263"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349" y="0"/>
            <a:ext cx="2950263" cy="496888"/>
          </a:xfrm>
          <a:prstGeom prst="rect">
            <a:avLst/>
          </a:prstGeom>
        </p:spPr>
        <p:txBody>
          <a:bodyPr vert="horz" lIns="91440" tIns="45720" rIns="91440" bIns="45720" rtlCol="0"/>
          <a:lstStyle>
            <a:lvl1pPr algn="r">
              <a:defRPr sz="1200"/>
            </a:lvl1pPr>
          </a:lstStyle>
          <a:p>
            <a:fld id="{C357D416-AD53-4BC7-86F9-4D15F49467B0}" type="datetimeFigureOut">
              <a:rPr kumimoji="1" lang="ja-JP" altLang="en-US" smtClean="0"/>
              <a:pPr/>
              <a:t>2022/3/1</a:t>
            </a:fld>
            <a:endParaRPr kumimoji="1" lang="ja-JP" altLang="en-US"/>
          </a:p>
        </p:txBody>
      </p:sp>
      <p:sp>
        <p:nvSpPr>
          <p:cNvPr id="4" name="スライド イメージ プレースホルダー 3"/>
          <p:cNvSpPr>
            <a:spLocks noGrp="1" noRot="1" noChangeAspect="1"/>
          </p:cNvSpPr>
          <p:nvPr>
            <p:ph type="sldImg" idx="2"/>
          </p:nvPr>
        </p:nvSpPr>
        <p:spPr>
          <a:xfrm>
            <a:off x="2114550" y="746125"/>
            <a:ext cx="2579688"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198" y="4721225"/>
            <a:ext cx="5444806" cy="447198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4"/>
            <a:ext cx="2950263"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349" y="9440864"/>
            <a:ext cx="2950263" cy="496887"/>
          </a:xfrm>
          <a:prstGeom prst="rect">
            <a:avLst/>
          </a:prstGeom>
        </p:spPr>
        <p:txBody>
          <a:bodyPr vert="horz" lIns="91440" tIns="45720" rIns="91440" bIns="45720" rtlCol="0" anchor="b"/>
          <a:lstStyle>
            <a:lvl1pPr algn="r">
              <a:defRPr sz="1200"/>
            </a:lvl1pPr>
          </a:lstStyle>
          <a:p>
            <a:fld id="{4886D134-CF74-4C44-B8CF-F77BFC32CB4B}" type="slidenum">
              <a:rPr kumimoji="1" lang="ja-JP" altLang="en-US" smtClean="0"/>
              <a:pPr/>
              <a:t>‹#›</a:t>
            </a:fld>
            <a:endParaRPr kumimoji="1" lang="ja-JP" altLang="en-US"/>
          </a:p>
        </p:txBody>
      </p:sp>
    </p:spTree>
    <p:extLst>
      <p:ext uri="{BB962C8B-B14F-4D97-AF65-F5344CB8AC3E}">
        <p14:creationId xmlns:p14="http://schemas.microsoft.com/office/powerpoint/2010/main" val="72385249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dirty="0"/>
          </a:p>
        </p:txBody>
      </p:sp>
      <p:sp>
        <p:nvSpPr>
          <p:cNvPr id="512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pPr>
            <a:fld id="{0226BD26-9044-4F64-8CD4-6D3A4DD64503}" type="slidenum">
              <a:rPr lang="ja-JP" altLang="en-US" smtClean="0">
                <a:latin typeface="Calibri" pitchFamily="34" charset="0"/>
              </a:rPr>
              <a:pPr eaLnBrk="1" fontAlgn="base" hangingPunct="1">
                <a:spcBef>
                  <a:spcPct val="0"/>
                </a:spcBef>
                <a:spcAft>
                  <a:spcPct val="0"/>
                </a:spcAft>
              </a:pPr>
              <a:t>1</a:t>
            </a:fld>
            <a:endParaRPr lang="ja-JP" altLang="en-US">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514350" y="3077283"/>
            <a:ext cx="5829300" cy="2123369"/>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61F6393-F437-4AF3-8380-11474560197C}" type="datetimeFigureOut">
              <a:rPr kumimoji="1" lang="ja-JP" altLang="en-US" smtClean="0"/>
              <a:pPr/>
              <a:t>2022/3/1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105F61D-8A88-4397-B084-377FD7F649BC}" type="slidenum">
              <a:rPr kumimoji="1" lang="ja-JP" altLang="en-US" smtClean="0"/>
              <a:pPr/>
              <a:t>‹#›</a:t>
            </a:fld>
            <a:endParaRPr kumimoji="1" lang="ja-JP" altLang="en-US"/>
          </a:p>
        </p:txBody>
      </p:sp>
    </p:spTree>
    <p:extLst>
      <p:ext uri="{BB962C8B-B14F-4D97-AF65-F5344CB8AC3E}">
        <p14:creationId xmlns:p14="http://schemas.microsoft.com/office/powerpoint/2010/main" val="2386437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61F6393-F437-4AF3-8380-11474560197C}" type="datetimeFigureOut">
              <a:rPr kumimoji="1" lang="ja-JP" altLang="en-US" smtClean="0"/>
              <a:pPr/>
              <a:t>2022/3/1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105F61D-8A88-4397-B084-377FD7F649BC}" type="slidenum">
              <a:rPr kumimoji="1" lang="ja-JP" altLang="en-US" smtClean="0"/>
              <a:pPr/>
              <a:t>‹#›</a:t>
            </a:fld>
            <a:endParaRPr kumimoji="1" lang="ja-JP" altLang="en-US"/>
          </a:p>
        </p:txBody>
      </p:sp>
    </p:spTree>
    <p:extLst>
      <p:ext uri="{BB962C8B-B14F-4D97-AF65-F5344CB8AC3E}">
        <p14:creationId xmlns:p14="http://schemas.microsoft.com/office/powerpoint/2010/main" val="2268895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3729037" y="529697"/>
            <a:ext cx="1157288" cy="1126807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257176" y="529697"/>
            <a:ext cx="3357563" cy="1126807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61F6393-F437-4AF3-8380-11474560197C}" type="datetimeFigureOut">
              <a:rPr kumimoji="1" lang="ja-JP" altLang="en-US" smtClean="0"/>
              <a:pPr/>
              <a:t>2022/3/1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105F61D-8A88-4397-B084-377FD7F649BC}" type="slidenum">
              <a:rPr kumimoji="1" lang="ja-JP" altLang="en-US" smtClean="0"/>
              <a:pPr/>
              <a:t>‹#›</a:t>
            </a:fld>
            <a:endParaRPr kumimoji="1" lang="ja-JP" altLang="en-US"/>
          </a:p>
        </p:txBody>
      </p:sp>
    </p:spTree>
    <p:extLst>
      <p:ext uri="{BB962C8B-B14F-4D97-AF65-F5344CB8AC3E}">
        <p14:creationId xmlns:p14="http://schemas.microsoft.com/office/powerpoint/2010/main" val="25941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61F6393-F437-4AF3-8380-11474560197C}" type="datetimeFigureOut">
              <a:rPr kumimoji="1" lang="ja-JP" altLang="en-US" smtClean="0"/>
              <a:pPr/>
              <a:t>2022/3/1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105F61D-8A88-4397-B084-377FD7F649BC}" type="slidenum">
              <a:rPr kumimoji="1" lang="ja-JP" altLang="en-US" smtClean="0"/>
              <a:pPr/>
              <a:t>‹#›</a:t>
            </a:fld>
            <a:endParaRPr kumimoji="1" lang="ja-JP" altLang="en-US"/>
          </a:p>
        </p:txBody>
      </p:sp>
    </p:spTree>
    <p:extLst>
      <p:ext uri="{BB962C8B-B14F-4D97-AF65-F5344CB8AC3E}">
        <p14:creationId xmlns:p14="http://schemas.microsoft.com/office/powerpoint/2010/main" val="1915826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5" y="6365522"/>
            <a:ext cx="5829300" cy="1967442"/>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541735" y="4198587"/>
            <a:ext cx="5829300" cy="216693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B61F6393-F437-4AF3-8380-11474560197C}" type="datetimeFigureOut">
              <a:rPr kumimoji="1" lang="ja-JP" altLang="en-US" smtClean="0"/>
              <a:pPr/>
              <a:t>2022/3/1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105F61D-8A88-4397-B084-377FD7F649BC}" type="slidenum">
              <a:rPr kumimoji="1" lang="ja-JP" altLang="en-US" smtClean="0"/>
              <a:pPr/>
              <a:t>‹#›</a:t>
            </a:fld>
            <a:endParaRPr kumimoji="1" lang="ja-JP" altLang="en-US"/>
          </a:p>
        </p:txBody>
      </p:sp>
    </p:spTree>
    <p:extLst>
      <p:ext uri="{BB962C8B-B14F-4D97-AF65-F5344CB8AC3E}">
        <p14:creationId xmlns:p14="http://schemas.microsoft.com/office/powerpoint/2010/main" val="1625013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257176" y="3081867"/>
            <a:ext cx="2257425" cy="87159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2628901" y="3081867"/>
            <a:ext cx="2257425" cy="87159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B61F6393-F437-4AF3-8380-11474560197C}" type="datetimeFigureOut">
              <a:rPr kumimoji="1" lang="ja-JP" altLang="en-US" smtClean="0"/>
              <a:pPr/>
              <a:t>2022/3/1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105F61D-8A88-4397-B084-377FD7F649BC}" type="slidenum">
              <a:rPr kumimoji="1" lang="ja-JP" altLang="en-US" smtClean="0"/>
              <a:pPr/>
              <a:t>‹#›</a:t>
            </a:fld>
            <a:endParaRPr kumimoji="1" lang="ja-JP" altLang="en-US"/>
          </a:p>
        </p:txBody>
      </p:sp>
    </p:spTree>
    <p:extLst>
      <p:ext uri="{BB962C8B-B14F-4D97-AF65-F5344CB8AC3E}">
        <p14:creationId xmlns:p14="http://schemas.microsoft.com/office/powerpoint/2010/main" val="1905133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96699"/>
            <a:ext cx="6172200" cy="1651000"/>
          </a:xfrm>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342900" y="2217385"/>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342900"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3483770" y="2217385"/>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3483770"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B61F6393-F437-4AF3-8380-11474560197C}" type="datetimeFigureOut">
              <a:rPr kumimoji="1" lang="ja-JP" altLang="en-US" smtClean="0"/>
              <a:pPr/>
              <a:t>2022/3/1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105F61D-8A88-4397-B084-377FD7F649BC}" type="slidenum">
              <a:rPr kumimoji="1" lang="ja-JP" altLang="en-US" smtClean="0"/>
              <a:pPr/>
              <a:t>‹#›</a:t>
            </a:fld>
            <a:endParaRPr kumimoji="1" lang="ja-JP" altLang="en-US"/>
          </a:p>
        </p:txBody>
      </p:sp>
    </p:spTree>
    <p:extLst>
      <p:ext uri="{BB962C8B-B14F-4D97-AF65-F5344CB8AC3E}">
        <p14:creationId xmlns:p14="http://schemas.microsoft.com/office/powerpoint/2010/main" val="3886600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B61F6393-F437-4AF3-8380-11474560197C}" type="datetimeFigureOut">
              <a:rPr kumimoji="1" lang="ja-JP" altLang="en-US" smtClean="0"/>
              <a:pPr/>
              <a:t>2022/3/1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105F61D-8A88-4397-B084-377FD7F649BC}" type="slidenum">
              <a:rPr kumimoji="1" lang="ja-JP" altLang="en-US" smtClean="0"/>
              <a:pPr/>
              <a:t>‹#›</a:t>
            </a:fld>
            <a:endParaRPr kumimoji="1" lang="ja-JP" altLang="en-US"/>
          </a:p>
        </p:txBody>
      </p:sp>
    </p:spTree>
    <p:extLst>
      <p:ext uri="{BB962C8B-B14F-4D97-AF65-F5344CB8AC3E}">
        <p14:creationId xmlns:p14="http://schemas.microsoft.com/office/powerpoint/2010/main" val="526825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61F6393-F437-4AF3-8380-11474560197C}" type="datetimeFigureOut">
              <a:rPr kumimoji="1" lang="ja-JP" altLang="en-US" smtClean="0"/>
              <a:pPr/>
              <a:t>2022/3/1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105F61D-8A88-4397-B084-377FD7F649BC}" type="slidenum">
              <a:rPr kumimoji="1" lang="ja-JP" altLang="en-US" smtClean="0"/>
              <a:pPr/>
              <a:t>‹#›</a:t>
            </a:fld>
            <a:endParaRPr kumimoji="1" lang="ja-JP" altLang="en-US"/>
          </a:p>
        </p:txBody>
      </p:sp>
    </p:spTree>
    <p:extLst>
      <p:ext uri="{BB962C8B-B14F-4D97-AF65-F5344CB8AC3E}">
        <p14:creationId xmlns:p14="http://schemas.microsoft.com/office/powerpoint/2010/main" val="649446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1" y="394406"/>
            <a:ext cx="2256235" cy="1678517"/>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2681288" y="394406"/>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342901" y="2072923"/>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61F6393-F437-4AF3-8380-11474560197C}" type="datetimeFigureOut">
              <a:rPr kumimoji="1" lang="ja-JP" altLang="en-US" smtClean="0"/>
              <a:pPr/>
              <a:t>2022/3/1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105F61D-8A88-4397-B084-377FD7F649BC}" type="slidenum">
              <a:rPr kumimoji="1" lang="ja-JP" altLang="en-US" smtClean="0"/>
              <a:pPr/>
              <a:t>‹#›</a:t>
            </a:fld>
            <a:endParaRPr kumimoji="1" lang="ja-JP" altLang="en-US"/>
          </a:p>
        </p:txBody>
      </p:sp>
    </p:spTree>
    <p:extLst>
      <p:ext uri="{BB962C8B-B14F-4D97-AF65-F5344CB8AC3E}">
        <p14:creationId xmlns:p14="http://schemas.microsoft.com/office/powerpoint/2010/main" val="3750772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6934201"/>
            <a:ext cx="4114800" cy="818622"/>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344216" y="7752823"/>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61F6393-F437-4AF3-8380-11474560197C}" type="datetimeFigureOut">
              <a:rPr kumimoji="1" lang="ja-JP" altLang="en-US" smtClean="0"/>
              <a:pPr/>
              <a:t>2022/3/1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105F61D-8A88-4397-B084-377FD7F649BC}" type="slidenum">
              <a:rPr kumimoji="1" lang="ja-JP" altLang="en-US" smtClean="0"/>
              <a:pPr/>
              <a:t>‹#›</a:t>
            </a:fld>
            <a:endParaRPr kumimoji="1" lang="ja-JP" altLang="en-US"/>
          </a:p>
        </p:txBody>
      </p:sp>
    </p:spTree>
    <p:extLst>
      <p:ext uri="{BB962C8B-B14F-4D97-AF65-F5344CB8AC3E}">
        <p14:creationId xmlns:p14="http://schemas.microsoft.com/office/powerpoint/2010/main" val="2060499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342900" y="2311402"/>
            <a:ext cx="6172200" cy="6537502"/>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342900" y="9181396"/>
            <a:ext cx="1600200" cy="527402"/>
          </a:xfrm>
          <a:prstGeom prst="rect">
            <a:avLst/>
          </a:prstGeom>
        </p:spPr>
        <p:txBody>
          <a:bodyPr vert="horz" lIns="91440" tIns="45720" rIns="91440" bIns="45720" rtlCol="0" anchor="ctr"/>
          <a:lstStyle>
            <a:lvl1pPr algn="l">
              <a:defRPr sz="1200">
                <a:solidFill>
                  <a:schemeClr val="tx1">
                    <a:tint val="75000"/>
                  </a:schemeClr>
                </a:solidFill>
              </a:defRPr>
            </a:lvl1pPr>
          </a:lstStyle>
          <a:p>
            <a:fld id="{B61F6393-F437-4AF3-8380-11474560197C}" type="datetimeFigureOut">
              <a:rPr kumimoji="1" lang="ja-JP" altLang="en-US" smtClean="0"/>
              <a:pPr/>
              <a:t>2022/3/1</a:t>
            </a:fld>
            <a:endParaRPr kumimoji="1" lang="ja-JP" altLang="en-US"/>
          </a:p>
        </p:txBody>
      </p:sp>
      <p:sp>
        <p:nvSpPr>
          <p:cNvPr id="5" name="フッター プレースホルダー 4"/>
          <p:cNvSpPr>
            <a:spLocks noGrp="1"/>
          </p:cNvSpPr>
          <p:nvPr>
            <p:ph type="ftr" sz="quarter" idx="3"/>
          </p:nvPr>
        </p:nvSpPr>
        <p:spPr>
          <a:xfrm>
            <a:off x="2343150" y="9181396"/>
            <a:ext cx="2171700" cy="52740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4914900" y="9181396"/>
            <a:ext cx="1600200" cy="527402"/>
          </a:xfrm>
          <a:prstGeom prst="rect">
            <a:avLst/>
          </a:prstGeom>
        </p:spPr>
        <p:txBody>
          <a:bodyPr vert="horz" lIns="91440" tIns="45720" rIns="91440" bIns="45720" rtlCol="0" anchor="ctr"/>
          <a:lstStyle>
            <a:lvl1pPr algn="r">
              <a:defRPr sz="1200">
                <a:solidFill>
                  <a:schemeClr val="tx1">
                    <a:tint val="75000"/>
                  </a:schemeClr>
                </a:solidFill>
              </a:defRPr>
            </a:lvl1pPr>
          </a:lstStyle>
          <a:p>
            <a:fld id="{C105F61D-8A88-4397-B084-377FD7F649BC}" type="slidenum">
              <a:rPr kumimoji="1" lang="ja-JP" altLang="en-US" smtClean="0"/>
              <a:pPr/>
              <a:t>‹#›</a:t>
            </a:fld>
            <a:endParaRPr kumimoji="1" lang="ja-JP" altLang="en-US"/>
          </a:p>
        </p:txBody>
      </p:sp>
    </p:spTree>
    <p:extLst>
      <p:ext uri="{BB962C8B-B14F-4D97-AF65-F5344CB8AC3E}">
        <p14:creationId xmlns:p14="http://schemas.microsoft.com/office/powerpoint/2010/main" val="3963336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5281407" y="9566913"/>
            <a:ext cx="955905" cy="28804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135321" y="9546430"/>
            <a:ext cx="6868901" cy="338554"/>
          </a:xfrm>
          <a:prstGeom prst="rect">
            <a:avLst/>
          </a:prstGeom>
          <a:noFill/>
        </p:spPr>
        <p:txBody>
          <a:bodyPr wrap="square" rtlCol="0">
            <a:spAutoFit/>
          </a:bodyPr>
          <a:lstStyle/>
          <a:p>
            <a:pPr algn="ctr"/>
            <a:r>
              <a:rPr kumimoji="1" lang="ja-JP" altLang="en-US" sz="1600" b="1" dirty="0"/>
              <a:t>結論：　賛成多数で「可決」　⇒ </a:t>
            </a:r>
            <a:r>
              <a:rPr kumimoji="1" lang="en-US" altLang="ja-JP" sz="1600" b="1" dirty="0"/>
              <a:t>11/30</a:t>
            </a:r>
            <a:r>
              <a:rPr kumimoji="1" lang="ja-JP" altLang="en-US" sz="1600" b="1" dirty="0"/>
              <a:t>参院本会議で可決・成立</a:t>
            </a:r>
          </a:p>
        </p:txBody>
      </p:sp>
      <p:pic>
        <p:nvPicPr>
          <p:cNvPr id="23" name="図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1952" y="1524849"/>
            <a:ext cx="3714388" cy="2478462"/>
          </a:xfrm>
          <a:prstGeom prst="rect">
            <a:avLst/>
          </a:prstGeom>
        </p:spPr>
      </p:pic>
      <p:pic>
        <p:nvPicPr>
          <p:cNvPr id="3" name="図 2"/>
          <p:cNvPicPr>
            <a:picLocks noChangeAspect="1"/>
          </p:cNvPicPr>
          <p:nvPr/>
        </p:nvPicPr>
        <p:blipFill>
          <a:blip r:embed="rId4"/>
          <a:stretch>
            <a:fillRect/>
          </a:stretch>
        </p:blipFill>
        <p:spPr>
          <a:xfrm>
            <a:off x="5338416" y="1525287"/>
            <a:ext cx="1330944" cy="2477060"/>
          </a:xfrm>
          <a:prstGeom prst="rect">
            <a:avLst/>
          </a:prstGeom>
        </p:spPr>
      </p:pic>
      <p:pic>
        <p:nvPicPr>
          <p:cNvPr id="2" name="図 1"/>
          <p:cNvPicPr>
            <a:picLocks noChangeAspect="1"/>
          </p:cNvPicPr>
          <p:nvPr/>
        </p:nvPicPr>
        <p:blipFill>
          <a:blip r:embed="rId5"/>
          <a:stretch>
            <a:fillRect/>
          </a:stretch>
        </p:blipFill>
        <p:spPr>
          <a:xfrm>
            <a:off x="170651" y="1524849"/>
            <a:ext cx="1715587" cy="2477498"/>
          </a:xfrm>
          <a:prstGeom prst="rect">
            <a:avLst/>
          </a:prstGeom>
        </p:spPr>
      </p:pic>
      <p:pic>
        <p:nvPicPr>
          <p:cNvPr id="9" name="図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879" y="846488"/>
            <a:ext cx="1365319" cy="453236"/>
          </a:xfrm>
          <a:prstGeom prst="rect">
            <a:avLst/>
          </a:prstGeom>
        </p:spPr>
      </p:pic>
      <p:sp>
        <p:nvSpPr>
          <p:cNvPr id="8" name="テキスト ボックス 7"/>
          <p:cNvSpPr txBox="1"/>
          <p:nvPr/>
        </p:nvSpPr>
        <p:spPr>
          <a:xfrm>
            <a:off x="1268760" y="898295"/>
            <a:ext cx="5961534" cy="400110"/>
          </a:xfrm>
          <a:prstGeom prst="rect">
            <a:avLst/>
          </a:prstGeom>
          <a:noFill/>
        </p:spPr>
        <p:txBody>
          <a:bodyPr wrap="square" rtlCol="0">
            <a:spAutoFit/>
          </a:bodyPr>
          <a:lstStyle/>
          <a:p>
            <a:pPr algn="ctr"/>
            <a:r>
              <a:rPr kumimoji="1" lang="ja-JP" altLang="en-US" sz="2000" b="1" i="1" dirty="0">
                <a:latin typeface="游ゴシック" panose="020B0400000000000000" pitchFamily="50" charset="-128"/>
                <a:ea typeface="游ゴシック" panose="020B0400000000000000" pitchFamily="50" charset="-128"/>
              </a:rPr>
              <a:t>質問に立ちました！</a:t>
            </a:r>
            <a:r>
              <a:rPr kumimoji="1" lang="en-US" altLang="ja-JP" sz="2000" b="1" i="1" dirty="0">
                <a:latin typeface="游ゴシック" panose="020B0400000000000000" pitchFamily="50" charset="-128"/>
                <a:ea typeface="游ゴシック" panose="020B0400000000000000" pitchFamily="50" charset="-128"/>
              </a:rPr>
              <a:t>【</a:t>
            </a:r>
            <a:r>
              <a:rPr kumimoji="1" lang="ja-JP" altLang="en-US" sz="2000" b="1" i="1" dirty="0">
                <a:latin typeface="游ゴシック" panose="020B0400000000000000" pitchFamily="50" charset="-128"/>
                <a:ea typeface="游ゴシック" panose="020B0400000000000000" pitchFamily="50" charset="-128"/>
              </a:rPr>
              <a:t>災害対策特別委員会</a:t>
            </a:r>
            <a:r>
              <a:rPr kumimoji="1" lang="en-US" altLang="ja-JP" sz="2000" b="1" i="1" dirty="0">
                <a:latin typeface="游ゴシック" panose="020B0400000000000000" pitchFamily="50" charset="-128"/>
                <a:ea typeface="游ゴシック" panose="020B0400000000000000" pitchFamily="50" charset="-128"/>
              </a:rPr>
              <a:t>】</a:t>
            </a:r>
            <a:endParaRPr kumimoji="1" lang="ja-JP" altLang="en-US" sz="2000" b="1" i="1" dirty="0">
              <a:latin typeface="游ゴシック" panose="020B0400000000000000" pitchFamily="50" charset="-128"/>
              <a:ea typeface="游ゴシック" panose="020B0400000000000000" pitchFamily="50" charset="-128"/>
            </a:endParaRPr>
          </a:p>
        </p:txBody>
      </p:sp>
      <p:sp>
        <p:nvSpPr>
          <p:cNvPr id="24" name="正方形/長方形 23"/>
          <p:cNvSpPr/>
          <p:nvPr/>
        </p:nvSpPr>
        <p:spPr>
          <a:xfrm>
            <a:off x="34113" y="4052216"/>
            <a:ext cx="6787190" cy="1621509"/>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159713" y="4412519"/>
            <a:ext cx="6661590" cy="1272143"/>
          </a:xfrm>
          <a:prstGeom prst="rect">
            <a:avLst/>
          </a:prstGeom>
          <a:noFill/>
        </p:spPr>
        <p:txBody>
          <a:bodyPr wrap="square" rtlCol="0">
            <a:spAutoFit/>
          </a:bodyPr>
          <a:lstStyle/>
          <a:p>
            <a:pPr>
              <a:lnSpc>
                <a:spcPts val="2300"/>
              </a:lnSpc>
            </a:pPr>
            <a:r>
              <a:rPr kumimoji="1" lang="ja-JP" altLang="en-US" sz="1400" b="1" dirty="0">
                <a:latin typeface="游ゴシック" panose="020B0400000000000000" pitchFamily="50" charset="-128"/>
                <a:ea typeface="游ゴシック" panose="020B0400000000000000" pitchFamily="50" charset="-128"/>
              </a:rPr>
              <a:t>■自然災害の頻発・激甚化を踏まえ、</a:t>
            </a:r>
            <a:r>
              <a:rPr kumimoji="1" lang="ja-JP" altLang="en-US" sz="1400" b="1" dirty="0">
                <a:solidFill>
                  <a:srgbClr val="FF0000"/>
                </a:solidFill>
                <a:latin typeface="游ゴシック" panose="020B0400000000000000" pitchFamily="50" charset="-128"/>
                <a:ea typeface="游ゴシック" panose="020B0400000000000000" pitchFamily="50" charset="-128"/>
              </a:rPr>
              <a:t>被災者生活再建支援金の支給対象となる</a:t>
            </a:r>
            <a:endParaRPr kumimoji="1" lang="en-US" altLang="ja-JP" sz="1400" b="1" dirty="0">
              <a:solidFill>
                <a:srgbClr val="FF0000"/>
              </a:solidFill>
              <a:latin typeface="游ゴシック" panose="020B0400000000000000" pitchFamily="50" charset="-128"/>
              <a:ea typeface="游ゴシック" panose="020B0400000000000000" pitchFamily="50" charset="-128"/>
            </a:endParaRPr>
          </a:p>
          <a:p>
            <a:pPr>
              <a:lnSpc>
                <a:spcPts val="2300"/>
              </a:lnSpc>
            </a:pPr>
            <a:r>
              <a:rPr kumimoji="1" lang="ja-JP" altLang="en-US" sz="1400" b="1" dirty="0">
                <a:solidFill>
                  <a:srgbClr val="FF0000"/>
                </a:solidFill>
                <a:latin typeface="游ゴシック" panose="020B0400000000000000" pitchFamily="50" charset="-128"/>
                <a:ea typeface="游ゴシック" panose="020B0400000000000000" pitchFamily="50" charset="-128"/>
              </a:rPr>
              <a:t>　被災世帯の範囲を拡大</a:t>
            </a:r>
            <a:r>
              <a:rPr kumimoji="1" lang="ja-JP" altLang="en-US" sz="1400" b="1" dirty="0">
                <a:latin typeface="游ゴシック" panose="020B0400000000000000" pitchFamily="50" charset="-128"/>
                <a:ea typeface="游ゴシック" panose="020B0400000000000000" pitchFamily="50" charset="-128"/>
              </a:rPr>
              <a:t>し、被災者の居住の安定確保による生活再建を支援</a:t>
            </a:r>
            <a:endParaRPr kumimoji="1" lang="en-US" altLang="ja-JP" sz="1400" b="1" dirty="0">
              <a:latin typeface="游ゴシック" panose="020B0400000000000000" pitchFamily="50" charset="-128"/>
              <a:ea typeface="游ゴシック" panose="020B0400000000000000" pitchFamily="50" charset="-128"/>
            </a:endParaRPr>
          </a:p>
          <a:p>
            <a:pPr>
              <a:lnSpc>
                <a:spcPts val="2300"/>
              </a:lnSpc>
            </a:pPr>
            <a:r>
              <a:rPr kumimoji="1" lang="ja-JP" altLang="en-US" sz="1400" b="1" dirty="0">
                <a:latin typeface="游ゴシック" panose="020B0400000000000000" pitchFamily="50" charset="-128"/>
                <a:ea typeface="游ゴシック" panose="020B0400000000000000" pitchFamily="50" charset="-128"/>
              </a:rPr>
              <a:t>■</a:t>
            </a:r>
            <a:r>
              <a:rPr kumimoji="1" lang="ja-JP" altLang="en-US" sz="1400" b="1" dirty="0">
                <a:solidFill>
                  <a:srgbClr val="FF0000"/>
                </a:solidFill>
                <a:latin typeface="游ゴシック" panose="020B0400000000000000" pitchFamily="50" charset="-128"/>
                <a:ea typeface="游ゴシック" panose="020B0400000000000000" pitchFamily="50" charset="-128"/>
              </a:rPr>
              <a:t>中規模半壊（損害規模</a:t>
            </a:r>
            <a:r>
              <a:rPr kumimoji="1" lang="en-US" altLang="ja-JP" sz="1400" b="1" dirty="0">
                <a:solidFill>
                  <a:srgbClr val="FF0000"/>
                </a:solidFill>
                <a:latin typeface="游ゴシック" panose="020B0400000000000000" pitchFamily="50" charset="-128"/>
                <a:ea typeface="游ゴシック" panose="020B0400000000000000" pitchFamily="50" charset="-128"/>
              </a:rPr>
              <a:t>30</a:t>
            </a:r>
            <a:r>
              <a:rPr kumimoji="1" lang="ja-JP" altLang="en-US" sz="1400" b="1" dirty="0">
                <a:solidFill>
                  <a:srgbClr val="FF0000"/>
                </a:solidFill>
                <a:latin typeface="游ゴシック" panose="020B0400000000000000" pitchFamily="50" charset="-128"/>
                <a:ea typeface="游ゴシック" panose="020B0400000000000000" pitchFamily="50" charset="-128"/>
              </a:rPr>
              <a:t>％台）を新たに支援金支給の対象</a:t>
            </a:r>
            <a:r>
              <a:rPr kumimoji="1" lang="ja-JP" altLang="en-US" sz="1400" b="1" dirty="0">
                <a:latin typeface="游ゴシック" panose="020B0400000000000000" pitchFamily="50" charset="-128"/>
                <a:ea typeface="游ゴシック" panose="020B0400000000000000" pitchFamily="50" charset="-128"/>
              </a:rPr>
              <a:t>とし、住宅の建設・</a:t>
            </a:r>
            <a:endParaRPr kumimoji="1" lang="en-US" altLang="ja-JP" sz="1400" b="1" dirty="0">
              <a:latin typeface="游ゴシック" panose="020B0400000000000000" pitchFamily="50" charset="-128"/>
              <a:ea typeface="游ゴシック" panose="020B0400000000000000" pitchFamily="50" charset="-128"/>
            </a:endParaRPr>
          </a:p>
          <a:p>
            <a:pPr>
              <a:lnSpc>
                <a:spcPts val="2300"/>
              </a:lnSpc>
            </a:pPr>
            <a:r>
              <a:rPr kumimoji="1" lang="ja-JP" altLang="en-US" sz="1400" b="1" dirty="0">
                <a:latin typeface="游ゴシック" panose="020B0400000000000000" pitchFamily="50" charset="-128"/>
                <a:ea typeface="游ゴシック" panose="020B0400000000000000" pitchFamily="50" charset="-128"/>
              </a:rPr>
              <a:t>　購入には</a:t>
            </a:r>
            <a:r>
              <a:rPr kumimoji="1" lang="en-US" altLang="ja-JP" sz="1400" b="1" dirty="0">
                <a:latin typeface="游ゴシック" panose="020B0400000000000000" pitchFamily="50" charset="-128"/>
                <a:ea typeface="游ゴシック" panose="020B0400000000000000" pitchFamily="50" charset="-128"/>
              </a:rPr>
              <a:t>100</a:t>
            </a:r>
            <a:r>
              <a:rPr kumimoji="1" lang="ja-JP" altLang="en-US" sz="1400" b="1" dirty="0">
                <a:latin typeface="游ゴシック" panose="020B0400000000000000" pitchFamily="50" charset="-128"/>
                <a:ea typeface="游ゴシック" panose="020B0400000000000000" pitchFamily="50" charset="-128"/>
              </a:rPr>
              <a:t>万円、補修には</a:t>
            </a:r>
            <a:r>
              <a:rPr kumimoji="1" lang="en-US" altLang="ja-JP" sz="1400" b="1" dirty="0">
                <a:latin typeface="游ゴシック" panose="020B0400000000000000" pitchFamily="50" charset="-128"/>
                <a:ea typeface="游ゴシック" panose="020B0400000000000000" pitchFamily="50" charset="-128"/>
              </a:rPr>
              <a:t>50</a:t>
            </a:r>
            <a:r>
              <a:rPr kumimoji="1" lang="ja-JP" altLang="en-US" sz="1400" b="1" dirty="0">
                <a:latin typeface="游ゴシック" panose="020B0400000000000000" pitchFamily="50" charset="-128"/>
                <a:ea typeface="游ゴシック" panose="020B0400000000000000" pitchFamily="50" charset="-128"/>
              </a:rPr>
              <a:t>万円、賃貸には</a:t>
            </a:r>
            <a:r>
              <a:rPr kumimoji="1" lang="en-US" altLang="ja-JP" sz="1400" b="1" dirty="0">
                <a:latin typeface="游ゴシック" panose="020B0400000000000000" pitchFamily="50" charset="-128"/>
                <a:ea typeface="游ゴシック" panose="020B0400000000000000" pitchFamily="50" charset="-128"/>
              </a:rPr>
              <a:t>25</a:t>
            </a:r>
            <a:r>
              <a:rPr kumimoji="1" lang="ja-JP" altLang="en-US" sz="1400" b="1" dirty="0">
                <a:latin typeface="游ゴシック" panose="020B0400000000000000" pitchFamily="50" charset="-128"/>
                <a:ea typeface="游ゴシック" panose="020B0400000000000000" pitchFamily="50" charset="-128"/>
              </a:rPr>
              <a:t>万円を支給</a:t>
            </a:r>
            <a:endParaRPr kumimoji="1" lang="en-US" altLang="ja-JP" sz="1400" b="1" dirty="0">
              <a:latin typeface="游ゴシック" panose="020B0400000000000000" pitchFamily="50" charset="-128"/>
              <a:ea typeface="游ゴシック" panose="020B0400000000000000" pitchFamily="50" charset="-128"/>
            </a:endParaRPr>
          </a:p>
        </p:txBody>
      </p:sp>
      <p:sp>
        <p:nvSpPr>
          <p:cNvPr id="19" name="正方形/長方形 18"/>
          <p:cNvSpPr/>
          <p:nvPr/>
        </p:nvSpPr>
        <p:spPr>
          <a:xfrm>
            <a:off x="159713" y="4127872"/>
            <a:ext cx="1685111" cy="258344"/>
          </a:xfrm>
          <a:prstGeom prst="rect">
            <a:avLst/>
          </a:prstGeom>
          <a:solidFill>
            <a:srgbClr val="FFFF00"/>
          </a:solidFill>
          <a:ln w="28575">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135321" y="4116466"/>
            <a:ext cx="1709503" cy="307777"/>
          </a:xfrm>
          <a:prstGeom prst="rect">
            <a:avLst/>
          </a:prstGeom>
          <a:noFill/>
        </p:spPr>
        <p:txBody>
          <a:bodyPr wrap="square" rtlCol="0">
            <a:spAutoFit/>
          </a:bodyPr>
          <a:lstStyle/>
          <a:p>
            <a:r>
              <a:rPr kumimoji="1" lang="ja-JP" altLang="en-US" sz="1400" b="1" i="1" dirty="0"/>
              <a:t>審議法案のポイント</a:t>
            </a:r>
          </a:p>
        </p:txBody>
      </p:sp>
      <p:sp>
        <p:nvSpPr>
          <p:cNvPr id="29" name="テキスト ボックス 28"/>
          <p:cNvSpPr txBox="1"/>
          <p:nvPr/>
        </p:nvSpPr>
        <p:spPr>
          <a:xfrm>
            <a:off x="5381386" y="1212402"/>
            <a:ext cx="1462140" cy="276999"/>
          </a:xfrm>
          <a:prstGeom prst="rect">
            <a:avLst/>
          </a:prstGeom>
          <a:noFill/>
        </p:spPr>
        <p:txBody>
          <a:bodyPr wrap="square" rtlCol="0">
            <a:spAutoFit/>
          </a:bodyPr>
          <a:lstStyle/>
          <a:p>
            <a:pPr algn="r"/>
            <a:r>
              <a:rPr kumimoji="1" lang="ja-JP" altLang="en-US" sz="1200" b="1" dirty="0">
                <a:latin typeface="游ゴシック" panose="020B0400000000000000" pitchFamily="50" charset="-128"/>
                <a:ea typeface="游ゴシック" panose="020B0400000000000000" pitchFamily="50" charset="-128"/>
              </a:rPr>
              <a:t>（</a:t>
            </a:r>
            <a:r>
              <a:rPr kumimoji="1" lang="en-US" altLang="ja-JP" sz="1200" b="1" dirty="0">
                <a:latin typeface="游ゴシック" panose="020B0400000000000000" pitchFamily="50" charset="-128"/>
                <a:ea typeface="游ゴシック" panose="020B0400000000000000" pitchFamily="50" charset="-128"/>
              </a:rPr>
              <a:t>2020/11/27</a:t>
            </a:r>
            <a:r>
              <a:rPr kumimoji="1" lang="ja-JP" altLang="en-US" sz="1200" b="1" dirty="0">
                <a:latin typeface="游ゴシック" panose="020B0400000000000000" pitchFamily="50" charset="-128"/>
                <a:ea typeface="游ゴシック" panose="020B0400000000000000" pitchFamily="50" charset="-128"/>
              </a:rPr>
              <a:t>）</a:t>
            </a:r>
          </a:p>
        </p:txBody>
      </p:sp>
      <p:sp>
        <p:nvSpPr>
          <p:cNvPr id="41" name="テキスト ボックス 8"/>
          <p:cNvSpPr txBox="1">
            <a:spLocks noChangeArrowheads="1"/>
          </p:cNvSpPr>
          <p:nvPr/>
        </p:nvSpPr>
        <p:spPr bwMode="auto">
          <a:xfrm>
            <a:off x="4901119" y="543435"/>
            <a:ext cx="192018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ja-JP" altLang="en-US" sz="700" dirty="0">
                <a:latin typeface="Arial Black" panose="020B0A04020102020204" pitchFamily="34" charset="0"/>
              </a:rPr>
              <a:t>発行：　はまぐち誠 事務所</a:t>
            </a:r>
            <a:endParaRPr lang="en-US" altLang="ja-JP" sz="700" dirty="0">
              <a:latin typeface="Arial Black" panose="020B0A04020102020204" pitchFamily="34" charset="0"/>
            </a:endParaRPr>
          </a:p>
        </p:txBody>
      </p:sp>
      <p:pic>
        <p:nvPicPr>
          <p:cNvPr id="43" name="図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2713" y="181385"/>
            <a:ext cx="1738215" cy="5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テキスト ボックス 8"/>
          <p:cNvSpPr txBox="1">
            <a:spLocks noChangeArrowheads="1"/>
          </p:cNvSpPr>
          <p:nvPr/>
        </p:nvSpPr>
        <p:spPr bwMode="auto">
          <a:xfrm>
            <a:off x="4901119" y="249940"/>
            <a:ext cx="1920184" cy="337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ja-JP" sz="1592" dirty="0">
                <a:latin typeface="Arial Black" panose="020B0A04020102020204" pitchFamily="34" charset="0"/>
              </a:rPr>
              <a:t>Vol.17</a:t>
            </a:r>
            <a:r>
              <a:rPr lang="ja-JP" altLang="en-US" sz="1200" dirty="0">
                <a:latin typeface="Arial Black" panose="020B0A04020102020204" pitchFamily="34" charset="0"/>
              </a:rPr>
              <a:t>（</a:t>
            </a:r>
            <a:r>
              <a:rPr lang="en-US" altLang="ja-JP" sz="1200" dirty="0">
                <a:latin typeface="Arial Black" panose="020B0A04020102020204" pitchFamily="34" charset="0"/>
              </a:rPr>
              <a:t>2020/12/4</a:t>
            </a:r>
            <a:r>
              <a:rPr lang="ja-JP" altLang="en-US" sz="1200" dirty="0">
                <a:latin typeface="Arial Black" panose="020B0A04020102020204" pitchFamily="34" charset="0"/>
              </a:rPr>
              <a:t>）</a:t>
            </a:r>
            <a:endParaRPr lang="en-US" altLang="ja-JP" sz="1200" dirty="0">
              <a:latin typeface="Arial Black" panose="020B0A04020102020204" pitchFamily="34" charset="0"/>
            </a:endParaRPr>
          </a:p>
        </p:txBody>
      </p:sp>
      <p:sp>
        <p:nvSpPr>
          <p:cNvPr id="46" name="平行四辺形 45">
            <a:extLst>
              <a:ext uri="{FF2B5EF4-FFF2-40B4-BE49-F238E27FC236}">
                <a16:creationId xmlns:a16="http://schemas.microsoft.com/office/drawing/2014/main" id="{3BEE7035-B41A-41C0-BFF9-121B58EEEA07}"/>
              </a:ext>
            </a:extLst>
          </p:cNvPr>
          <p:cNvSpPr/>
          <p:nvPr/>
        </p:nvSpPr>
        <p:spPr>
          <a:xfrm>
            <a:off x="2977293" y="139566"/>
            <a:ext cx="1819859" cy="671101"/>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903"/>
          </a:p>
        </p:txBody>
      </p:sp>
      <p:sp>
        <p:nvSpPr>
          <p:cNvPr id="47" name="テキスト ボックス 8"/>
          <p:cNvSpPr txBox="1">
            <a:spLocks noChangeArrowheads="1"/>
          </p:cNvSpPr>
          <p:nvPr/>
        </p:nvSpPr>
        <p:spPr bwMode="auto">
          <a:xfrm>
            <a:off x="2977293" y="336436"/>
            <a:ext cx="1697951"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ts val="2000"/>
              </a:lnSpc>
            </a:pPr>
            <a:r>
              <a:rPr lang="ja-JP" altLang="en-US" sz="2000" b="1" i="1" dirty="0">
                <a:solidFill>
                  <a:srgbClr val="3B0DE3"/>
                </a:solidFill>
                <a:latin typeface="Arial Black" panose="020B0A04020102020204" pitchFamily="34" charset="0"/>
              </a:rPr>
              <a:t>政策 </a:t>
            </a:r>
            <a:r>
              <a:rPr lang="en-US" altLang="ja-JP" sz="2000" b="1" i="1" dirty="0">
                <a:solidFill>
                  <a:srgbClr val="3B0DE3"/>
                </a:solidFill>
                <a:latin typeface="Arial Black" panose="020B0A04020102020204" pitchFamily="34" charset="0"/>
              </a:rPr>
              <a:t>NEWS</a:t>
            </a:r>
            <a:endParaRPr lang="ja-JP" altLang="ja-JP" sz="2000" b="1" i="1" dirty="0">
              <a:solidFill>
                <a:srgbClr val="3B0DE3"/>
              </a:solidFill>
              <a:latin typeface="Arial Black" panose="020B0A04020102020204" pitchFamily="34" charset="0"/>
            </a:endParaRPr>
          </a:p>
        </p:txBody>
      </p:sp>
      <p:sp>
        <p:nvSpPr>
          <p:cNvPr id="48" name="四角形: 角を丸くする 1">
            <a:extLst>
              <a:ext uri="{FF2B5EF4-FFF2-40B4-BE49-F238E27FC236}">
                <a16:creationId xmlns:a16="http://schemas.microsoft.com/office/drawing/2014/main" id="{D1DF32A4-A481-47C7-808F-C9D4EDA50FE2}"/>
              </a:ext>
            </a:extLst>
          </p:cNvPr>
          <p:cNvSpPr/>
          <p:nvPr/>
        </p:nvSpPr>
        <p:spPr>
          <a:xfrm>
            <a:off x="34114" y="156002"/>
            <a:ext cx="6794758" cy="634146"/>
          </a:xfrm>
          <a:prstGeom prst="roundRect">
            <a:avLst/>
          </a:prstGeom>
          <a:noFill/>
          <a:ln w="50800">
            <a:solidFill>
              <a:srgbClr val="3B0D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903"/>
          </a:p>
        </p:txBody>
      </p:sp>
      <p:pic>
        <p:nvPicPr>
          <p:cNvPr id="40" name="図 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0651" y="128464"/>
            <a:ext cx="666061" cy="667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2"/>
          <p:cNvPicPr>
            <a:picLocks noChangeAspect="1"/>
          </p:cNvPicPr>
          <p:nvPr/>
        </p:nvPicPr>
        <p:blipFill>
          <a:blip r:embed="rId9"/>
          <a:stretch>
            <a:fillRect/>
          </a:stretch>
        </p:blipFill>
        <p:spPr>
          <a:xfrm>
            <a:off x="4036020" y="1524849"/>
            <a:ext cx="1302396" cy="967096"/>
          </a:xfrm>
          <a:prstGeom prst="rect">
            <a:avLst/>
          </a:prstGeom>
        </p:spPr>
      </p:pic>
      <p:sp>
        <p:nvSpPr>
          <p:cNvPr id="49" name="テキスト ボックス 48"/>
          <p:cNvSpPr txBox="1"/>
          <p:nvPr/>
        </p:nvSpPr>
        <p:spPr>
          <a:xfrm>
            <a:off x="1946032" y="4123898"/>
            <a:ext cx="3638232" cy="307777"/>
          </a:xfrm>
          <a:prstGeom prst="rect">
            <a:avLst/>
          </a:prstGeom>
          <a:noFill/>
        </p:spPr>
        <p:txBody>
          <a:bodyPr wrap="square" rtlCol="0">
            <a:spAutoFit/>
          </a:bodyPr>
          <a:lstStyle/>
          <a:p>
            <a:r>
              <a:rPr kumimoji="1" lang="ja-JP" altLang="en-US" sz="1400" b="1" i="1" dirty="0"/>
              <a:t>（法案名：　</a:t>
            </a:r>
            <a:r>
              <a:rPr kumimoji="1" lang="ja-JP" altLang="en-US" sz="1400" b="1" i="1" dirty="0">
                <a:solidFill>
                  <a:srgbClr val="FF0000"/>
                </a:solidFill>
              </a:rPr>
              <a:t>被災者生活再建支援法改正案</a:t>
            </a:r>
            <a:r>
              <a:rPr kumimoji="1" lang="ja-JP" altLang="en-US" sz="1400" b="1" i="1" dirty="0"/>
              <a:t>）</a:t>
            </a:r>
          </a:p>
        </p:txBody>
      </p:sp>
      <p:sp>
        <p:nvSpPr>
          <p:cNvPr id="50" name="テキスト ボックス 49"/>
          <p:cNvSpPr txBox="1"/>
          <p:nvPr/>
        </p:nvSpPr>
        <p:spPr>
          <a:xfrm>
            <a:off x="16759" y="5700028"/>
            <a:ext cx="3484249" cy="276999"/>
          </a:xfrm>
          <a:prstGeom prst="rect">
            <a:avLst/>
          </a:prstGeom>
          <a:noFill/>
        </p:spPr>
        <p:txBody>
          <a:bodyPr wrap="square" rtlCol="0">
            <a:spAutoFit/>
          </a:bodyPr>
          <a:lstStyle/>
          <a:p>
            <a:r>
              <a:rPr kumimoji="1" lang="ja-JP" altLang="en-US" sz="1200" b="1" i="1" u="sng" dirty="0"/>
              <a:t>はまぐち誠　の質問　＜賛成の立場から＞</a:t>
            </a:r>
          </a:p>
        </p:txBody>
      </p:sp>
      <p:grpSp>
        <p:nvGrpSpPr>
          <p:cNvPr id="16" name="グループ化 15"/>
          <p:cNvGrpSpPr/>
          <p:nvPr/>
        </p:nvGrpSpPr>
        <p:grpSpPr>
          <a:xfrm>
            <a:off x="-147670" y="5969778"/>
            <a:ext cx="7011809" cy="3561619"/>
            <a:chOff x="-143301" y="6042546"/>
            <a:chExt cx="7011809" cy="3561619"/>
          </a:xfrm>
        </p:grpSpPr>
        <p:sp>
          <p:nvSpPr>
            <p:cNvPr id="42" name="正方形/長方形 41"/>
            <p:cNvSpPr/>
            <p:nvPr/>
          </p:nvSpPr>
          <p:spPr>
            <a:xfrm>
              <a:off x="-1" y="8695476"/>
              <a:ext cx="6858001" cy="4572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19231" y="8714345"/>
              <a:ext cx="6868509" cy="451406"/>
            </a:xfrm>
            <a:prstGeom prst="rect">
              <a:avLst/>
            </a:prstGeom>
          </p:spPr>
          <p:txBody>
            <a:bodyPr wrap="square">
              <a:spAutoFit/>
            </a:bodyPr>
            <a:lstStyle/>
            <a:p>
              <a:pPr>
                <a:lnSpc>
                  <a:spcPts val="1400"/>
                </a:lnSpc>
              </a:pPr>
              <a:r>
                <a:rPr lang="ja-JP" altLang="en-US" sz="1200" dirty="0">
                  <a:latin typeface="游ゴシック" panose="020B0400000000000000" pitchFamily="50" charset="-128"/>
                  <a:ea typeface="游ゴシック" panose="020B0400000000000000" pitchFamily="50" charset="-128"/>
                </a:rPr>
                <a:t>〇全壊の場合は約</a:t>
              </a:r>
              <a:r>
                <a:rPr lang="en-US" altLang="ja-JP" sz="1200" dirty="0">
                  <a:latin typeface="游ゴシック" panose="020B0400000000000000" pitchFamily="50" charset="-128"/>
                  <a:ea typeface="游ゴシック" panose="020B0400000000000000" pitchFamily="50" charset="-128"/>
                </a:rPr>
                <a:t>1,900</a:t>
              </a:r>
              <a:r>
                <a:rPr lang="ja-JP" altLang="en-US" sz="1200" dirty="0">
                  <a:latin typeface="游ゴシック" panose="020B0400000000000000" pitchFamily="50" charset="-128"/>
                  <a:ea typeface="游ゴシック" panose="020B0400000000000000" pitchFamily="50" charset="-128"/>
                </a:rPr>
                <a:t>万円程の再建費用が必要になり、</a:t>
              </a:r>
              <a:r>
                <a:rPr lang="ja-JP" altLang="en-US" sz="1200" b="1" dirty="0">
                  <a:latin typeface="游ゴシック" panose="020B0400000000000000" pitchFamily="50" charset="-128"/>
                  <a:ea typeface="游ゴシック" panose="020B0400000000000000" pitchFamily="50" charset="-128"/>
                </a:rPr>
                <a:t>現状の支援金の上限（最大</a:t>
              </a:r>
              <a:r>
                <a:rPr lang="en-US" altLang="ja-JP" sz="1200" b="1" dirty="0">
                  <a:latin typeface="游ゴシック" panose="020B0400000000000000" pitchFamily="50" charset="-128"/>
                  <a:ea typeface="游ゴシック" panose="020B0400000000000000" pitchFamily="50" charset="-128"/>
                </a:rPr>
                <a:t>300</a:t>
              </a:r>
              <a:r>
                <a:rPr lang="ja-JP" altLang="en-US" sz="1200" b="1" dirty="0">
                  <a:latin typeface="游ゴシック" panose="020B0400000000000000" pitchFamily="50" charset="-128"/>
                  <a:ea typeface="游ゴシック" panose="020B0400000000000000" pitchFamily="50" charset="-128"/>
                </a:rPr>
                <a:t>万円）</a:t>
              </a:r>
              <a:endParaRPr lang="en-US" altLang="ja-JP" sz="1200" b="1" dirty="0">
                <a:latin typeface="游ゴシック" panose="020B0400000000000000" pitchFamily="50" charset="-128"/>
                <a:ea typeface="游ゴシック" panose="020B0400000000000000" pitchFamily="50" charset="-128"/>
              </a:endParaRPr>
            </a:p>
            <a:p>
              <a:pPr>
                <a:lnSpc>
                  <a:spcPts val="1400"/>
                </a:lnSpc>
              </a:pPr>
              <a:r>
                <a:rPr lang="ja-JP" altLang="en-US" sz="1200" b="1" dirty="0">
                  <a:latin typeface="游ゴシック" panose="020B0400000000000000" pitchFamily="50" charset="-128"/>
                  <a:ea typeface="游ゴシック" panose="020B0400000000000000" pitchFamily="50" charset="-128"/>
                </a:rPr>
                <a:t>　では不十分</a:t>
              </a:r>
              <a:r>
                <a:rPr lang="ja-JP" altLang="en-US" sz="1200" dirty="0">
                  <a:latin typeface="游ゴシック" panose="020B0400000000000000" pitchFamily="50" charset="-128"/>
                  <a:ea typeface="游ゴシック" panose="020B0400000000000000" pitchFamily="50" charset="-128"/>
                </a:rPr>
                <a:t>という専門家の指摘もある。全体の支援金の水準を上げることについての見解は？</a:t>
              </a:r>
              <a:endParaRPr lang="en-US" altLang="ja-JP" sz="1200" dirty="0">
                <a:latin typeface="游ゴシック" panose="020B0400000000000000" pitchFamily="50" charset="-128"/>
                <a:ea typeface="游ゴシック" panose="020B0400000000000000" pitchFamily="50" charset="-128"/>
              </a:endParaRPr>
            </a:p>
          </p:txBody>
        </p:sp>
        <p:sp>
          <p:nvSpPr>
            <p:cNvPr id="35" name="正方形/長方形 34"/>
            <p:cNvSpPr/>
            <p:nvPr/>
          </p:nvSpPr>
          <p:spPr>
            <a:xfrm>
              <a:off x="-393" y="7480707"/>
              <a:ext cx="6858001" cy="4302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0" y="6287167"/>
              <a:ext cx="6858001" cy="4302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143301" y="6042546"/>
              <a:ext cx="3455870" cy="276999"/>
            </a:xfrm>
            <a:prstGeom prst="rect">
              <a:avLst/>
            </a:prstGeom>
            <a:noFill/>
          </p:spPr>
          <p:txBody>
            <a:bodyPr wrap="square" rtlCol="0">
              <a:spAutoFit/>
            </a:bodyPr>
            <a:lstStyle/>
            <a:p>
              <a:r>
                <a:rPr kumimoji="1" lang="en-US" altLang="ja-JP" sz="1200" b="1" i="1" dirty="0">
                  <a:solidFill>
                    <a:srgbClr val="00B0F0"/>
                  </a:solidFill>
                  <a:latin typeface="游ゴシック" panose="020B0400000000000000" pitchFamily="50" charset="-128"/>
                  <a:ea typeface="游ゴシック" panose="020B0400000000000000" pitchFamily="50" charset="-128"/>
                </a:rPr>
                <a:t>【</a:t>
              </a:r>
              <a:r>
                <a:rPr kumimoji="1" lang="ja-JP" altLang="en-US" sz="1200" b="1" i="1" dirty="0">
                  <a:solidFill>
                    <a:srgbClr val="00B0F0"/>
                  </a:solidFill>
                  <a:latin typeface="游ゴシック" panose="020B0400000000000000" pitchFamily="50" charset="-128"/>
                  <a:ea typeface="游ゴシック" panose="020B0400000000000000" pitchFamily="50" charset="-128"/>
                </a:rPr>
                <a:t>自然災害以外の広域災害への対応</a:t>
              </a:r>
              <a:r>
                <a:rPr kumimoji="1" lang="en-US" altLang="ja-JP" sz="1200" b="1" i="1" dirty="0">
                  <a:solidFill>
                    <a:srgbClr val="00B0F0"/>
                  </a:solidFill>
                  <a:latin typeface="游ゴシック" panose="020B0400000000000000" pitchFamily="50" charset="-128"/>
                  <a:ea typeface="游ゴシック" panose="020B0400000000000000" pitchFamily="50" charset="-128"/>
                </a:rPr>
                <a:t>】</a:t>
              </a:r>
              <a:endParaRPr kumimoji="1" lang="ja-JP" altLang="en-US" sz="1200" b="1" i="1" dirty="0">
                <a:solidFill>
                  <a:srgbClr val="00B0F0"/>
                </a:solidFill>
                <a:latin typeface="游ゴシック" panose="020B0400000000000000" pitchFamily="50" charset="-128"/>
                <a:ea typeface="游ゴシック" panose="020B0400000000000000" pitchFamily="50" charset="-128"/>
              </a:endParaRPr>
            </a:p>
          </p:txBody>
        </p:sp>
        <p:sp>
          <p:nvSpPr>
            <p:cNvPr id="4" name="テキスト ボックス 3"/>
            <p:cNvSpPr txBox="1"/>
            <p:nvPr/>
          </p:nvSpPr>
          <p:spPr>
            <a:xfrm>
              <a:off x="-17053" y="6281359"/>
              <a:ext cx="6858000" cy="451406"/>
            </a:xfrm>
            <a:prstGeom prst="rect">
              <a:avLst/>
            </a:prstGeom>
            <a:noFill/>
          </p:spPr>
          <p:txBody>
            <a:bodyPr wrap="square" rtlCol="0">
              <a:spAutoFit/>
            </a:bodyPr>
            <a:lstStyle/>
            <a:p>
              <a:pPr>
                <a:lnSpc>
                  <a:spcPts val="1400"/>
                </a:lnSpc>
              </a:pPr>
              <a:r>
                <a:rPr kumimoji="1" lang="ja-JP" altLang="en-US" sz="1200" dirty="0">
                  <a:latin typeface="游ゴシック" panose="020B0400000000000000" pitchFamily="50" charset="-128"/>
                  <a:ea typeface="游ゴシック" panose="020B0400000000000000" pitchFamily="50" charset="-128"/>
                </a:rPr>
                <a:t>〇</a:t>
              </a:r>
              <a:r>
                <a:rPr kumimoji="1" lang="en-US" altLang="ja-JP" sz="1200" dirty="0">
                  <a:latin typeface="游ゴシック" panose="020B0400000000000000" pitchFamily="50" charset="-128"/>
                  <a:ea typeface="游ゴシック" panose="020B0400000000000000" pitchFamily="50" charset="-128"/>
                </a:rPr>
                <a:t>8</a:t>
              </a:r>
              <a:r>
                <a:rPr kumimoji="1" lang="ja-JP" altLang="en-US" sz="1200" dirty="0">
                  <a:latin typeface="游ゴシック" panose="020B0400000000000000" pitchFamily="50" charset="-128"/>
                  <a:ea typeface="游ゴシック" panose="020B0400000000000000" pitchFamily="50" charset="-128"/>
                </a:rPr>
                <a:t>月にレバノンの首都ベイルートの爆発事故で広域の災害が生じた。日本でも起こり得る。</a:t>
              </a:r>
              <a:endParaRPr kumimoji="1" lang="en-US" altLang="ja-JP" sz="1200" dirty="0">
                <a:latin typeface="游ゴシック" panose="020B0400000000000000" pitchFamily="50" charset="-128"/>
                <a:ea typeface="游ゴシック" panose="020B0400000000000000" pitchFamily="50" charset="-128"/>
              </a:endParaRPr>
            </a:p>
            <a:p>
              <a:pPr>
                <a:lnSpc>
                  <a:spcPts val="1400"/>
                </a:lnSpc>
              </a:pPr>
              <a:r>
                <a:rPr kumimoji="1" lang="ja-JP" altLang="en-US" sz="1200" dirty="0">
                  <a:latin typeface="游ゴシック" panose="020B0400000000000000" pitchFamily="50" charset="-128"/>
                  <a:ea typeface="游ゴシック" panose="020B0400000000000000" pitchFamily="50" charset="-128"/>
                </a:rPr>
                <a:t>　</a:t>
              </a:r>
              <a:r>
                <a:rPr kumimoji="1" lang="ja-JP" altLang="en-US" sz="1200" b="1" dirty="0">
                  <a:latin typeface="游ゴシック" panose="020B0400000000000000" pitchFamily="50" charset="-128"/>
                  <a:ea typeface="游ゴシック" panose="020B0400000000000000" pitchFamily="50" charset="-128"/>
                </a:rPr>
                <a:t>本法案の対象災害は「自然災害のみ」</a:t>
              </a:r>
              <a:r>
                <a:rPr kumimoji="1" lang="ja-JP" altLang="en-US" sz="1200" dirty="0">
                  <a:latin typeface="游ゴシック" panose="020B0400000000000000" pitchFamily="50" charset="-128"/>
                  <a:ea typeface="游ゴシック" panose="020B0400000000000000" pitchFamily="50" charset="-128"/>
                </a:rPr>
                <a:t>だが、</a:t>
              </a:r>
              <a:r>
                <a:rPr kumimoji="1" lang="ja-JP" altLang="en-US" sz="1200" b="1" dirty="0">
                  <a:latin typeface="游ゴシック" panose="020B0400000000000000" pitchFamily="50" charset="-128"/>
                  <a:ea typeface="游ゴシック" panose="020B0400000000000000" pitchFamily="50" charset="-128"/>
                </a:rPr>
                <a:t>広域災害への適用を考えても良いのではないか？</a:t>
              </a:r>
              <a:endParaRPr kumimoji="1" lang="en-US" altLang="ja-JP" sz="1200" b="1" dirty="0">
                <a:latin typeface="游ゴシック" panose="020B0400000000000000" pitchFamily="50" charset="-128"/>
                <a:ea typeface="游ゴシック" panose="020B0400000000000000" pitchFamily="50" charset="-128"/>
              </a:endParaRPr>
            </a:p>
          </p:txBody>
        </p:sp>
        <p:sp>
          <p:nvSpPr>
            <p:cNvPr id="11" name="テキスト ボックス 10"/>
            <p:cNvSpPr txBox="1"/>
            <p:nvPr/>
          </p:nvSpPr>
          <p:spPr>
            <a:xfrm>
              <a:off x="-8330" y="6702963"/>
              <a:ext cx="6857608" cy="630942"/>
            </a:xfrm>
            <a:prstGeom prst="rect">
              <a:avLst/>
            </a:prstGeom>
            <a:noFill/>
          </p:spPr>
          <p:txBody>
            <a:bodyPr wrap="square" rtlCol="0">
              <a:spAutoFit/>
            </a:bodyPr>
            <a:lstStyle/>
            <a:p>
              <a:pPr>
                <a:lnSpc>
                  <a:spcPts val="1400"/>
                </a:lnSpc>
              </a:pPr>
              <a:r>
                <a:rPr lang="ja-JP" altLang="en-US" sz="1200" dirty="0">
                  <a:latin typeface="游ゴシック" panose="020B0400000000000000" pitchFamily="50" charset="-128"/>
                  <a:ea typeface="游ゴシック" panose="020B0400000000000000" pitchFamily="50" charset="-128"/>
                </a:rPr>
                <a:t>（政府参考人）賠償すべき原因者がいる事故等による被害は対象としていないが、</a:t>
              </a:r>
              <a:r>
                <a:rPr lang="ja-JP" altLang="en-US" sz="1200" b="1" dirty="0">
                  <a:solidFill>
                    <a:srgbClr val="FF0000"/>
                  </a:solidFill>
                  <a:latin typeface="游ゴシック" panose="020B0400000000000000" pitchFamily="50" charset="-128"/>
                  <a:ea typeface="游ゴシック" panose="020B0400000000000000" pitchFamily="50" charset="-128"/>
                </a:rPr>
                <a:t>自然災害と因果関係が認められる災害については制度の対象</a:t>
              </a:r>
              <a:r>
                <a:rPr lang="ja-JP" altLang="en-US" sz="1200" dirty="0">
                  <a:latin typeface="游ゴシック" panose="020B0400000000000000" pitchFamily="50" charset="-128"/>
                  <a:ea typeface="游ゴシック" panose="020B0400000000000000" pitchFamily="50" charset="-128"/>
                </a:rPr>
                <a:t>としたこともある。（西日本豪雨の際の岡山県総社市の工場爆発等）現行法においては、生じた事象の態様を踏まえて対応をしていく</a:t>
              </a:r>
              <a:endParaRPr lang="en-US" altLang="ja-JP" sz="1200" dirty="0">
                <a:latin typeface="游ゴシック" panose="020B0400000000000000" pitchFamily="50" charset="-128"/>
                <a:ea typeface="游ゴシック" panose="020B0400000000000000" pitchFamily="50" charset="-128"/>
              </a:endParaRPr>
            </a:p>
          </p:txBody>
        </p:sp>
        <p:sp>
          <p:nvSpPr>
            <p:cNvPr id="32" name="テキスト ボックス 31"/>
            <p:cNvSpPr txBox="1"/>
            <p:nvPr/>
          </p:nvSpPr>
          <p:spPr>
            <a:xfrm>
              <a:off x="-143301" y="7263525"/>
              <a:ext cx="3455870" cy="276999"/>
            </a:xfrm>
            <a:prstGeom prst="rect">
              <a:avLst/>
            </a:prstGeom>
            <a:noFill/>
          </p:spPr>
          <p:txBody>
            <a:bodyPr wrap="square" rtlCol="0">
              <a:spAutoFit/>
            </a:bodyPr>
            <a:lstStyle/>
            <a:p>
              <a:r>
                <a:rPr kumimoji="1" lang="en-US" altLang="ja-JP" sz="1200" b="1" i="1" dirty="0">
                  <a:solidFill>
                    <a:srgbClr val="00B0F0"/>
                  </a:solidFill>
                  <a:latin typeface="游ゴシック" panose="020B0400000000000000" pitchFamily="50" charset="-128"/>
                  <a:ea typeface="游ゴシック" panose="020B0400000000000000" pitchFamily="50" charset="-128"/>
                </a:rPr>
                <a:t>【</a:t>
              </a:r>
              <a:r>
                <a:rPr kumimoji="1" lang="ja-JP" altLang="en-US" sz="1200" b="1" i="1" dirty="0">
                  <a:solidFill>
                    <a:srgbClr val="00B0F0"/>
                  </a:solidFill>
                  <a:latin typeface="游ゴシック" panose="020B0400000000000000" pitchFamily="50" charset="-128"/>
                  <a:ea typeface="游ゴシック" panose="020B0400000000000000" pitchFamily="50" charset="-128"/>
                </a:rPr>
                <a:t>住居以外への再建支援</a:t>
              </a:r>
              <a:r>
                <a:rPr kumimoji="1" lang="en-US" altLang="ja-JP" sz="1200" b="1" i="1" dirty="0">
                  <a:solidFill>
                    <a:srgbClr val="00B0F0"/>
                  </a:solidFill>
                  <a:latin typeface="游ゴシック" panose="020B0400000000000000" pitchFamily="50" charset="-128"/>
                  <a:ea typeface="游ゴシック" panose="020B0400000000000000" pitchFamily="50" charset="-128"/>
                </a:rPr>
                <a:t>】</a:t>
              </a:r>
              <a:endParaRPr kumimoji="1" lang="ja-JP" altLang="en-US" sz="1200" b="1" i="1" dirty="0">
                <a:solidFill>
                  <a:srgbClr val="00B0F0"/>
                </a:solidFill>
                <a:latin typeface="游ゴシック" panose="020B0400000000000000" pitchFamily="50" charset="-128"/>
                <a:ea typeface="游ゴシック" panose="020B0400000000000000" pitchFamily="50" charset="-128"/>
              </a:endParaRPr>
            </a:p>
          </p:txBody>
        </p:sp>
        <p:sp>
          <p:nvSpPr>
            <p:cNvPr id="33" name="テキスト ボックス 32"/>
            <p:cNvSpPr txBox="1"/>
            <p:nvPr/>
          </p:nvSpPr>
          <p:spPr>
            <a:xfrm>
              <a:off x="-8722" y="7480707"/>
              <a:ext cx="6858000" cy="451406"/>
            </a:xfrm>
            <a:prstGeom prst="rect">
              <a:avLst/>
            </a:prstGeom>
            <a:noFill/>
          </p:spPr>
          <p:txBody>
            <a:bodyPr wrap="square" rtlCol="0">
              <a:spAutoFit/>
            </a:bodyPr>
            <a:lstStyle/>
            <a:p>
              <a:pPr>
                <a:lnSpc>
                  <a:spcPts val="1400"/>
                </a:lnSpc>
              </a:pPr>
              <a:r>
                <a:rPr kumimoji="1" lang="ja-JP" altLang="en-US" sz="1200" dirty="0">
                  <a:latin typeface="游ゴシック" panose="020B0400000000000000" pitchFamily="50" charset="-128"/>
                  <a:ea typeface="游ゴシック" panose="020B0400000000000000" pitchFamily="50" charset="-128"/>
                </a:rPr>
                <a:t>〇</a:t>
              </a:r>
              <a:r>
                <a:rPr kumimoji="1" lang="ja-JP" altLang="en-US" sz="1200" b="1" dirty="0">
                  <a:latin typeface="游ゴシック" panose="020B0400000000000000" pitchFamily="50" charset="-128"/>
                  <a:ea typeface="游ゴシック" panose="020B0400000000000000" pitchFamily="50" charset="-128"/>
                </a:rPr>
                <a:t>現行法の支援対象は「住居のみ」</a:t>
              </a:r>
              <a:r>
                <a:rPr kumimoji="1" lang="ja-JP" altLang="en-US" sz="1200" dirty="0">
                  <a:latin typeface="游ゴシック" panose="020B0400000000000000" pitchFamily="50" charset="-128"/>
                  <a:ea typeface="游ゴシック" panose="020B0400000000000000" pitchFamily="50" charset="-128"/>
                </a:rPr>
                <a:t>。被災者の生活再建という視点からは、</a:t>
              </a:r>
              <a:r>
                <a:rPr kumimoji="1" lang="ja-JP" altLang="en-US" sz="1200" b="1" dirty="0">
                  <a:latin typeface="游ゴシック" panose="020B0400000000000000" pitchFamily="50" charset="-128"/>
                  <a:ea typeface="游ゴシック" panose="020B0400000000000000" pitchFamily="50" charset="-128"/>
                </a:rPr>
                <a:t>店舗や工場、賃貸住</a:t>
              </a:r>
              <a:endParaRPr kumimoji="1" lang="en-US" altLang="ja-JP" sz="1200" b="1" dirty="0">
                <a:latin typeface="游ゴシック" panose="020B0400000000000000" pitchFamily="50" charset="-128"/>
                <a:ea typeface="游ゴシック" panose="020B0400000000000000" pitchFamily="50" charset="-128"/>
              </a:endParaRPr>
            </a:p>
            <a:p>
              <a:pPr>
                <a:lnSpc>
                  <a:spcPts val="1400"/>
                </a:lnSpc>
              </a:pPr>
              <a:r>
                <a:rPr kumimoji="1" lang="ja-JP" altLang="en-US" sz="1200" b="1" dirty="0">
                  <a:latin typeface="游ゴシック" panose="020B0400000000000000" pitchFamily="50" charset="-128"/>
                  <a:ea typeface="游ゴシック" panose="020B0400000000000000" pitchFamily="50" charset="-128"/>
                </a:rPr>
                <a:t>　宅等も支給対象にしても良いのではないか？</a:t>
              </a:r>
              <a:endParaRPr kumimoji="1" lang="en-US" altLang="ja-JP" sz="1200" b="1" dirty="0">
                <a:latin typeface="游ゴシック" panose="020B0400000000000000" pitchFamily="50" charset="-128"/>
                <a:ea typeface="游ゴシック" panose="020B0400000000000000" pitchFamily="50" charset="-128"/>
              </a:endParaRPr>
            </a:p>
          </p:txBody>
        </p:sp>
        <p:sp>
          <p:nvSpPr>
            <p:cNvPr id="36" name="テキスト ボックス 35"/>
            <p:cNvSpPr txBox="1"/>
            <p:nvPr/>
          </p:nvSpPr>
          <p:spPr>
            <a:xfrm>
              <a:off x="392" y="7910950"/>
              <a:ext cx="6857608" cy="630942"/>
            </a:xfrm>
            <a:prstGeom prst="rect">
              <a:avLst/>
            </a:prstGeom>
            <a:noFill/>
          </p:spPr>
          <p:txBody>
            <a:bodyPr wrap="square" rtlCol="0">
              <a:spAutoFit/>
            </a:bodyPr>
            <a:lstStyle/>
            <a:p>
              <a:pPr>
                <a:lnSpc>
                  <a:spcPts val="1400"/>
                </a:lnSpc>
              </a:pPr>
              <a:r>
                <a:rPr lang="ja-JP" altLang="en-US" sz="1200" dirty="0">
                  <a:latin typeface="游ゴシック" panose="020B0400000000000000" pitchFamily="50" charset="-128"/>
                  <a:ea typeface="游ゴシック" panose="020B0400000000000000" pitchFamily="50" charset="-128"/>
                </a:rPr>
                <a:t>（政府参考人）店舗等は事業用の資産、住まいとは異なるということから一義的には保険や融資を利用して対応することになる。一方、経産省の「なりわい再建補助金」といった事業者支援の仕組みも別途ある</a:t>
              </a:r>
              <a:endParaRPr lang="ja-JP" altLang="en-US" sz="1200" b="1" dirty="0">
                <a:latin typeface="游ゴシック" panose="020B0400000000000000" pitchFamily="50" charset="-128"/>
                <a:ea typeface="游ゴシック" panose="020B0400000000000000" pitchFamily="50" charset="-128"/>
              </a:endParaRPr>
            </a:p>
          </p:txBody>
        </p:sp>
        <p:sp>
          <p:nvSpPr>
            <p:cNvPr id="37" name="テキスト ボックス 36"/>
            <p:cNvSpPr txBox="1"/>
            <p:nvPr/>
          </p:nvSpPr>
          <p:spPr>
            <a:xfrm>
              <a:off x="-143301" y="8475679"/>
              <a:ext cx="3455870" cy="276999"/>
            </a:xfrm>
            <a:prstGeom prst="rect">
              <a:avLst/>
            </a:prstGeom>
            <a:noFill/>
          </p:spPr>
          <p:txBody>
            <a:bodyPr wrap="square" rtlCol="0">
              <a:spAutoFit/>
            </a:bodyPr>
            <a:lstStyle/>
            <a:p>
              <a:r>
                <a:rPr kumimoji="1" lang="en-US" altLang="ja-JP" sz="1200" b="1" i="1" dirty="0">
                  <a:solidFill>
                    <a:srgbClr val="00B0F0"/>
                  </a:solidFill>
                  <a:latin typeface="游ゴシック" panose="020B0400000000000000" pitchFamily="50" charset="-128"/>
                  <a:ea typeface="游ゴシック" panose="020B0400000000000000" pitchFamily="50" charset="-128"/>
                </a:rPr>
                <a:t>【</a:t>
              </a:r>
              <a:r>
                <a:rPr kumimoji="1" lang="ja-JP" altLang="en-US" sz="1200" b="1" i="1" dirty="0">
                  <a:solidFill>
                    <a:srgbClr val="00B0F0"/>
                  </a:solidFill>
                  <a:latin typeface="游ゴシック" panose="020B0400000000000000" pitchFamily="50" charset="-128"/>
                  <a:ea typeface="游ゴシック" panose="020B0400000000000000" pitchFamily="50" charset="-128"/>
                </a:rPr>
                <a:t>支援金の支給水準の引上げ</a:t>
              </a:r>
              <a:r>
                <a:rPr kumimoji="1" lang="en-US" altLang="ja-JP" sz="1200" b="1" i="1" dirty="0">
                  <a:solidFill>
                    <a:srgbClr val="00B0F0"/>
                  </a:solidFill>
                  <a:latin typeface="游ゴシック" panose="020B0400000000000000" pitchFamily="50" charset="-128"/>
                  <a:ea typeface="游ゴシック" panose="020B0400000000000000" pitchFamily="50" charset="-128"/>
                </a:rPr>
                <a:t>】</a:t>
              </a:r>
              <a:endParaRPr kumimoji="1" lang="ja-JP" altLang="en-US" sz="1200" b="1" i="1" dirty="0">
                <a:solidFill>
                  <a:srgbClr val="00B0F0"/>
                </a:solidFill>
                <a:latin typeface="游ゴシック" panose="020B0400000000000000" pitchFamily="50" charset="-128"/>
                <a:ea typeface="游ゴシック" panose="020B0400000000000000" pitchFamily="50" charset="-128"/>
              </a:endParaRPr>
            </a:p>
          </p:txBody>
        </p:sp>
        <p:sp>
          <p:nvSpPr>
            <p:cNvPr id="51" name="テキスト ボックス 50"/>
            <p:cNvSpPr txBox="1"/>
            <p:nvPr/>
          </p:nvSpPr>
          <p:spPr>
            <a:xfrm>
              <a:off x="10900" y="9152759"/>
              <a:ext cx="6857608" cy="451406"/>
            </a:xfrm>
            <a:prstGeom prst="rect">
              <a:avLst/>
            </a:prstGeom>
            <a:noFill/>
          </p:spPr>
          <p:txBody>
            <a:bodyPr wrap="square" rtlCol="0">
              <a:spAutoFit/>
            </a:bodyPr>
            <a:lstStyle/>
            <a:p>
              <a:pPr>
                <a:lnSpc>
                  <a:spcPts val="1400"/>
                </a:lnSpc>
              </a:pPr>
              <a:r>
                <a:rPr lang="ja-JP" altLang="en-US" sz="1200" dirty="0">
                  <a:latin typeface="游ゴシック" panose="020B0400000000000000" pitchFamily="50" charset="-128"/>
                  <a:ea typeface="游ゴシック" panose="020B0400000000000000" pitchFamily="50" charset="-128"/>
                </a:rPr>
                <a:t>（小此木大臣）</a:t>
              </a:r>
              <a:r>
                <a:rPr lang="ja-JP" altLang="en-US" sz="1200" b="1" dirty="0">
                  <a:solidFill>
                    <a:srgbClr val="FF0000"/>
                  </a:solidFill>
                  <a:latin typeface="游ゴシック" panose="020B0400000000000000" pitchFamily="50" charset="-128"/>
                  <a:ea typeface="游ゴシック" panose="020B0400000000000000" pitchFamily="50" charset="-128"/>
                </a:rPr>
                <a:t>国や都道府県の財政負担等の課題</a:t>
              </a:r>
              <a:r>
                <a:rPr lang="ja-JP" altLang="en-US" sz="1200" dirty="0">
                  <a:latin typeface="游ゴシック" panose="020B0400000000000000" pitchFamily="50" charset="-128"/>
                  <a:ea typeface="游ゴシック" panose="020B0400000000000000" pitchFamily="50" charset="-128"/>
                </a:rPr>
                <a:t>を勘案すると、</a:t>
              </a:r>
              <a:r>
                <a:rPr lang="ja-JP" altLang="en-US" sz="1200" b="1" dirty="0">
                  <a:solidFill>
                    <a:srgbClr val="FF0000"/>
                  </a:solidFill>
                  <a:latin typeface="游ゴシック" panose="020B0400000000000000" pitchFamily="50" charset="-128"/>
                  <a:ea typeface="游ゴシック" panose="020B0400000000000000" pitchFamily="50" charset="-128"/>
                </a:rPr>
                <a:t>支給額の上限額の引き上げについては慎重に検討すべきと考える</a:t>
              </a:r>
            </a:p>
          </p:txBody>
        </p:sp>
      </p:grpSp>
      <p:sp>
        <p:nvSpPr>
          <p:cNvPr id="6" name="テキスト ボックス 5"/>
          <p:cNvSpPr txBox="1"/>
          <p:nvPr/>
        </p:nvSpPr>
        <p:spPr>
          <a:xfrm>
            <a:off x="5281407" y="3556982"/>
            <a:ext cx="1482887" cy="461665"/>
          </a:xfrm>
          <a:prstGeom prst="rect">
            <a:avLst/>
          </a:prstGeom>
          <a:noFill/>
        </p:spPr>
        <p:txBody>
          <a:bodyPr wrap="square" rtlCol="0">
            <a:spAutoFit/>
          </a:bodyPr>
          <a:lstStyle/>
          <a:p>
            <a:r>
              <a:rPr kumimoji="1" lang="ja-JP" altLang="en-US" sz="1200" b="1" dirty="0">
                <a:solidFill>
                  <a:schemeClr val="bg1"/>
                </a:solidFill>
              </a:rPr>
              <a:t>小此木 内閣府特命担当大臣（防災）</a:t>
            </a:r>
          </a:p>
        </p:txBody>
      </p:sp>
    </p:spTree>
    <p:extLst>
      <p:ext uri="{BB962C8B-B14F-4D97-AF65-F5344CB8AC3E}">
        <p14:creationId xmlns:p14="http://schemas.microsoft.com/office/powerpoint/2010/main" val="384277334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26867</TotalTime>
  <Words>502</Words>
  <Application>Microsoft Office PowerPoint</Application>
  <PresentationFormat>A4 210 x 297 mm</PresentationFormat>
  <Paragraphs>27</Paragraphs>
  <Slides>1</Slides>
  <Notes>1</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vt:i4>
      </vt:variant>
    </vt:vector>
  </HeadingPairs>
  <TitlesOfParts>
    <vt:vector size="6" baseType="lpstr">
      <vt:lpstr>游ゴシック</vt:lpstr>
      <vt:lpstr>Arial</vt:lpstr>
      <vt:lpstr>Arial Black</vt:lpstr>
      <vt:lpstr>Calibri</vt:lpstr>
      <vt:lpstr>Office ​​テーマ</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FJ-USER</dc:creator>
  <cp:lastModifiedBy>ikeda</cp:lastModifiedBy>
  <cp:revision>1148</cp:revision>
  <cp:lastPrinted>2020-12-03T11:43:25Z</cp:lastPrinted>
  <dcterms:created xsi:type="dcterms:W3CDTF">2013-10-25T04:04:33Z</dcterms:created>
  <dcterms:modified xsi:type="dcterms:W3CDTF">2022-03-01T01:43:51Z</dcterms:modified>
</cp:coreProperties>
</file>