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200" d="100"/>
          <a:sy n="200" d="100"/>
        </p:scale>
        <p:origin x="730" y="-879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50C0-D1F0-45E7-8F47-834C4EFC9DAF}" type="datetimeFigureOut">
              <a:rPr kumimoji="1" lang="ja-JP" altLang="en-US" smtClean="0"/>
              <a:t>2019/5/7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4DF9-B600-44FD-B00B-8C60D06B85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80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50C0-D1F0-45E7-8F47-834C4EFC9DAF}" type="datetimeFigureOut">
              <a:rPr kumimoji="1" lang="ja-JP" altLang="en-US" smtClean="0"/>
              <a:t>2019/5/7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4DF9-B600-44FD-B00B-8C60D06B85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3423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50C0-D1F0-45E7-8F47-834C4EFC9DAF}" type="datetimeFigureOut">
              <a:rPr kumimoji="1" lang="ja-JP" altLang="en-US" smtClean="0"/>
              <a:t>2019/5/7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4DF9-B600-44FD-B00B-8C60D06B85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57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50C0-D1F0-45E7-8F47-834C4EFC9DAF}" type="datetimeFigureOut">
              <a:rPr kumimoji="1" lang="ja-JP" altLang="en-US" smtClean="0"/>
              <a:t>2019/5/7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4DF9-B600-44FD-B00B-8C60D06B85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473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50C0-D1F0-45E7-8F47-834C4EFC9DAF}" type="datetimeFigureOut">
              <a:rPr kumimoji="1" lang="ja-JP" altLang="en-US" smtClean="0"/>
              <a:t>2019/5/7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4DF9-B600-44FD-B00B-8C60D06B85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969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50C0-D1F0-45E7-8F47-834C4EFC9DAF}" type="datetimeFigureOut">
              <a:rPr kumimoji="1" lang="ja-JP" altLang="en-US" smtClean="0"/>
              <a:t>2019/5/7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4DF9-B600-44FD-B00B-8C60D06B85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85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50C0-D1F0-45E7-8F47-834C4EFC9DAF}" type="datetimeFigureOut">
              <a:rPr kumimoji="1" lang="ja-JP" altLang="en-US" smtClean="0"/>
              <a:t>2019/5/7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4DF9-B600-44FD-B00B-8C60D06B85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037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50C0-D1F0-45E7-8F47-834C4EFC9DAF}" type="datetimeFigureOut">
              <a:rPr kumimoji="1" lang="ja-JP" altLang="en-US" smtClean="0"/>
              <a:t>2019/5/7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4DF9-B600-44FD-B00B-8C60D06B85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87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50C0-D1F0-45E7-8F47-834C4EFC9DAF}" type="datetimeFigureOut">
              <a:rPr kumimoji="1" lang="ja-JP" altLang="en-US" smtClean="0"/>
              <a:t>2019/5/7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4DF9-B600-44FD-B00B-8C60D06B85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616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50C0-D1F0-45E7-8F47-834C4EFC9DAF}" type="datetimeFigureOut">
              <a:rPr kumimoji="1" lang="ja-JP" altLang="en-US" smtClean="0"/>
              <a:t>2019/5/7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4DF9-B600-44FD-B00B-8C60D06B85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082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50C0-D1F0-45E7-8F47-834C4EFC9DAF}" type="datetimeFigureOut">
              <a:rPr kumimoji="1" lang="ja-JP" altLang="en-US" smtClean="0"/>
              <a:t>2019/5/7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4DF9-B600-44FD-B00B-8C60D06B85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32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350C0-D1F0-45E7-8F47-834C4EFC9DAF}" type="datetimeFigureOut">
              <a:rPr kumimoji="1" lang="ja-JP" altLang="en-US" smtClean="0"/>
              <a:t>2019/5/7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94DF9-B600-44FD-B00B-8C60D06B85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407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34" Type="http://schemas.openxmlformats.org/officeDocument/2006/relationships/image" Target="../media/image33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33" Type="http://schemas.openxmlformats.org/officeDocument/2006/relationships/image" Target="../media/image32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32" Type="http://schemas.openxmlformats.org/officeDocument/2006/relationships/image" Target="../media/image31.jpeg"/><Relationship Id="rId37" Type="http://schemas.openxmlformats.org/officeDocument/2006/relationships/image" Target="../media/image36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36" Type="http://schemas.openxmlformats.org/officeDocument/2006/relationships/image" Target="../media/image35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31" Type="http://schemas.openxmlformats.org/officeDocument/2006/relationships/image" Target="../media/image30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Relationship Id="rId30" Type="http://schemas.openxmlformats.org/officeDocument/2006/relationships/image" Target="../media/image29.jpeg"/><Relationship Id="rId35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図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68" y="7577683"/>
            <a:ext cx="1440000" cy="1080000"/>
          </a:xfrm>
          <a:prstGeom prst="rect">
            <a:avLst/>
          </a:prstGeom>
        </p:spPr>
      </p:pic>
      <p:pic>
        <p:nvPicPr>
          <p:cNvPr id="68" name="図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62" y="7579541"/>
            <a:ext cx="1440000" cy="1080000"/>
          </a:xfrm>
          <a:prstGeom prst="rect">
            <a:avLst/>
          </a:prstGeom>
        </p:spPr>
      </p:pic>
      <p:pic>
        <p:nvPicPr>
          <p:cNvPr id="77" name="図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926" y="7576642"/>
            <a:ext cx="1440000" cy="1080000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15" y="8643825"/>
            <a:ext cx="1920000" cy="1080000"/>
          </a:xfrm>
          <a:prstGeom prst="rect">
            <a:avLst/>
          </a:prstGeom>
        </p:spPr>
      </p:pic>
      <p:pic>
        <p:nvPicPr>
          <p:cNvPr id="76" name="図 7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089" y="7563484"/>
            <a:ext cx="1920000" cy="108000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609" y="5224656"/>
            <a:ext cx="1456704" cy="972000"/>
          </a:xfrm>
          <a:prstGeom prst="rect">
            <a:avLst/>
          </a:prstGeom>
        </p:spPr>
      </p:pic>
      <p:pic>
        <p:nvPicPr>
          <p:cNvPr id="61" name="図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453" y="5216659"/>
            <a:ext cx="1456704" cy="972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197" y="36246"/>
            <a:ext cx="933785" cy="62307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423" y="38238"/>
            <a:ext cx="933785" cy="62307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00" y="38238"/>
            <a:ext cx="626997" cy="623077"/>
          </a:xfrm>
          <a:prstGeom prst="rect">
            <a:avLst/>
          </a:prstGeom>
        </p:spPr>
      </p:pic>
      <p:pic>
        <p:nvPicPr>
          <p:cNvPr id="19" name="図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82" y="53106"/>
            <a:ext cx="649646" cy="65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平行四辺形 20">
            <a:extLst>
              <a:ext uri="{FF2B5EF4-FFF2-40B4-BE49-F238E27FC236}">
                <a16:creationId xmlns:a16="http://schemas.microsoft.com/office/drawing/2014/main" id="{3BEE7035-B41A-41C0-BFF9-121B58EEEA07}"/>
              </a:ext>
            </a:extLst>
          </p:cNvPr>
          <p:cNvSpPr/>
          <p:nvPr/>
        </p:nvSpPr>
        <p:spPr>
          <a:xfrm>
            <a:off x="902523" y="45936"/>
            <a:ext cx="1182565" cy="627551"/>
          </a:xfrm>
          <a:prstGeom prst="parallelogram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03"/>
          </a:p>
        </p:txBody>
      </p:sp>
      <p:sp>
        <p:nvSpPr>
          <p:cNvPr id="22" name="テキスト ボックス 8"/>
          <p:cNvSpPr txBox="1">
            <a:spLocks noChangeArrowheads="1"/>
          </p:cNvSpPr>
          <p:nvPr/>
        </p:nvSpPr>
        <p:spPr bwMode="auto">
          <a:xfrm>
            <a:off x="993895" y="103268"/>
            <a:ext cx="891320" cy="51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2769" b="1" i="1" dirty="0">
                <a:solidFill>
                  <a:srgbClr val="3B0DE3"/>
                </a:solidFill>
                <a:latin typeface="Arial Black" panose="020B0A04020102020204" pitchFamily="34" charset="0"/>
              </a:rPr>
              <a:t>月刊</a:t>
            </a:r>
            <a:endParaRPr lang="ja-JP" altLang="ja-JP" sz="2769" b="1" i="1" dirty="0">
              <a:solidFill>
                <a:srgbClr val="3B0DE3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テキスト ボックス 8"/>
          <p:cNvSpPr txBox="1">
            <a:spLocks noChangeArrowheads="1"/>
          </p:cNvSpPr>
          <p:nvPr/>
        </p:nvSpPr>
        <p:spPr bwMode="auto">
          <a:xfrm>
            <a:off x="4617954" y="98170"/>
            <a:ext cx="2127738" cy="33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1592" b="1" dirty="0">
                <a:latin typeface="Abadi" pitchFamily="34" charset="0"/>
              </a:rPr>
              <a:t>2019</a:t>
            </a:r>
            <a:r>
              <a:rPr lang="ja-JP" altLang="en-US" sz="1592" b="1" dirty="0">
                <a:latin typeface="Abadi" pitchFamily="34" charset="0"/>
              </a:rPr>
              <a:t>年</a:t>
            </a:r>
            <a:r>
              <a:rPr lang="ja-JP" altLang="en-US" sz="1592" b="1" dirty="0">
                <a:solidFill>
                  <a:srgbClr val="FF0000"/>
                </a:solidFill>
                <a:latin typeface="Abadi" pitchFamily="34" charset="0"/>
              </a:rPr>
              <a:t>４</a:t>
            </a:r>
            <a:r>
              <a:rPr lang="ja-JP" altLang="en-US" sz="1592" dirty="0">
                <a:latin typeface="Arial Black" panose="020B0A04020102020204" pitchFamily="34" charset="0"/>
              </a:rPr>
              <a:t>月号</a:t>
            </a:r>
            <a:endParaRPr lang="en-US" altLang="ja-JP" sz="1592" dirty="0">
              <a:latin typeface="Arial Black" panose="020B0A04020102020204" pitchFamily="34" charset="0"/>
            </a:endParaRPr>
          </a:p>
        </p:txBody>
      </p:sp>
      <p:sp>
        <p:nvSpPr>
          <p:cNvPr id="24" name="テキスト ボックス 8"/>
          <p:cNvSpPr txBox="1">
            <a:spLocks noChangeArrowheads="1"/>
          </p:cNvSpPr>
          <p:nvPr/>
        </p:nvSpPr>
        <p:spPr bwMode="auto">
          <a:xfrm>
            <a:off x="4588595" y="413947"/>
            <a:ext cx="2157097" cy="18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ja-JP" altLang="en-US" sz="623" dirty="0">
                <a:latin typeface="Arial Black" panose="020B0A04020102020204" pitchFamily="34" charset="0"/>
              </a:rPr>
              <a:t>発行：　国民民主党参議院比例区第１８総支部</a:t>
            </a:r>
            <a:endParaRPr lang="en-US" altLang="ja-JP" sz="623" dirty="0">
              <a:latin typeface="Arial Black" panose="020B0A04020102020204" pitchFamily="34" charset="0"/>
            </a:endParaRPr>
          </a:p>
        </p:txBody>
      </p:sp>
      <p:pic>
        <p:nvPicPr>
          <p:cNvPr id="25" name="図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661" y="65292"/>
            <a:ext cx="1627019" cy="57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テキスト ボックス 8">
            <a:extLst>
              <a:ext uri="{FF2B5EF4-FFF2-40B4-BE49-F238E27FC236}">
                <a16:creationId xmlns:a16="http://schemas.microsoft.com/office/drawing/2014/main" id="{4E38C602-3F25-4C2F-8202-F4CF69A0D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007" y="710426"/>
            <a:ext cx="3376246" cy="23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903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〔</a:t>
            </a:r>
            <a:r>
              <a:rPr lang="ja-JP" altLang="en-US" sz="903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時事</a:t>
            </a:r>
            <a:r>
              <a:rPr lang="en-US" altLang="ja-JP" sz="903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〕 </a:t>
            </a:r>
            <a:r>
              <a:rPr lang="ja-JP" altLang="en-US" sz="903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２０１９年 ４月</a:t>
            </a:r>
            <a:r>
              <a:rPr lang="ja-JP" altLang="en-US" sz="903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のトピックス</a:t>
            </a:r>
            <a:endParaRPr lang="ja-JP" altLang="ja-JP" sz="903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四角形: 角を丸くする 1">
            <a:extLst>
              <a:ext uri="{FF2B5EF4-FFF2-40B4-BE49-F238E27FC236}">
                <a16:creationId xmlns:a16="http://schemas.microsoft.com/office/drawing/2014/main" id="{D1DF32A4-A481-47C7-808F-C9D4EDA50FE2}"/>
              </a:ext>
            </a:extLst>
          </p:cNvPr>
          <p:cNvSpPr/>
          <p:nvPr/>
        </p:nvSpPr>
        <p:spPr>
          <a:xfrm>
            <a:off x="60667" y="20819"/>
            <a:ext cx="6736667" cy="634146"/>
          </a:xfrm>
          <a:prstGeom prst="roundRect">
            <a:avLst/>
          </a:prstGeom>
          <a:noFill/>
          <a:ln w="50800">
            <a:solidFill>
              <a:srgbClr val="3B0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03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1F68F6C4-F9CD-425E-A264-1F3D4AB6F2EA}"/>
              </a:ext>
            </a:extLst>
          </p:cNvPr>
          <p:cNvSpPr/>
          <p:nvPr/>
        </p:nvSpPr>
        <p:spPr>
          <a:xfrm>
            <a:off x="47520" y="928744"/>
            <a:ext cx="6736667" cy="4879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03" dirty="0"/>
          </a:p>
        </p:txBody>
      </p:sp>
      <p:sp>
        <p:nvSpPr>
          <p:cNvPr id="29" name="テキスト ボックス 8">
            <a:extLst>
              <a:ext uri="{FF2B5EF4-FFF2-40B4-BE49-F238E27FC236}">
                <a16:creationId xmlns:a16="http://schemas.microsoft.com/office/drawing/2014/main" id="{52668E8D-3BDA-4669-BD30-0199D4BF3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64" y="1480628"/>
            <a:ext cx="4357468" cy="23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903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　　　　　</a:t>
            </a:r>
            <a:r>
              <a:rPr lang="en-US" altLang="ja-JP" sz="903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ja-JP" altLang="en-US" sz="903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２０１９年 ４月</a:t>
            </a:r>
            <a:r>
              <a:rPr lang="ja-JP" altLang="en-US" sz="903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のトピックス</a:t>
            </a:r>
            <a:endParaRPr lang="ja-JP" altLang="ja-JP" sz="903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0" name="図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8" y="1440758"/>
            <a:ext cx="790209" cy="26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平行四辺形 30">
            <a:extLst>
              <a:ext uri="{FF2B5EF4-FFF2-40B4-BE49-F238E27FC236}">
                <a16:creationId xmlns:a16="http://schemas.microsoft.com/office/drawing/2014/main" id="{169CD513-0A83-4C43-ABAE-4AD5189F9BBF}"/>
              </a:ext>
            </a:extLst>
          </p:cNvPr>
          <p:cNvSpPr/>
          <p:nvPr/>
        </p:nvSpPr>
        <p:spPr>
          <a:xfrm>
            <a:off x="31377" y="1722839"/>
            <a:ext cx="6736666" cy="1157437"/>
          </a:xfrm>
          <a:prstGeom prst="parallelogram">
            <a:avLst>
              <a:gd name="adj" fmla="val 15089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03" dirty="0"/>
          </a:p>
        </p:txBody>
      </p:sp>
      <p:sp>
        <p:nvSpPr>
          <p:cNvPr id="34" name="テキスト ボックス 8">
            <a:extLst>
              <a:ext uri="{FF2B5EF4-FFF2-40B4-BE49-F238E27FC236}">
                <a16:creationId xmlns:a16="http://schemas.microsoft.com/office/drawing/2014/main" id="{E5BE33EF-1589-4F5E-B4C4-E9DCA0D60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911" y="2894247"/>
            <a:ext cx="6857999" cy="23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903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〔</a:t>
            </a:r>
            <a:r>
              <a:rPr lang="ja-JP" altLang="en-US" sz="903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国会訪問</a:t>
            </a:r>
            <a:r>
              <a:rPr lang="en-US" altLang="ja-JP" sz="903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〕 </a:t>
            </a:r>
            <a:r>
              <a:rPr lang="ja-JP" altLang="en-US" sz="903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４月</a:t>
            </a:r>
            <a:r>
              <a:rPr lang="ja-JP" altLang="en-US" sz="903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は９組</a:t>
            </a:r>
            <a:r>
              <a:rPr lang="ja-JP" altLang="en-US" sz="903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！　</a:t>
            </a:r>
            <a:r>
              <a:rPr lang="ja-JP" altLang="en-US" sz="903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ありがとうございました！またお待ちしています！！</a:t>
            </a:r>
            <a:endParaRPr lang="ja-JP" altLang="ja-JP" sz="903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1CE16A33-A824-4B80-8B54-B1711AE58C7D}"/>
              </a:ext>
            </a:extLst>
          </p:cNvPr>
          <p:cNvSpPr/>
          <p:nvPr/>
        </p:nvSpPr>
        <p:spPr>
          <a:xfrm>
            <a:off x="47520" y="3129286"/>
            <a:ext cx="6736667" cy="6581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03"/>
          </a:p>
        </p:txBody>
      </p:sp>
      <p:sp>
        <p:nvSpPr>
          <p:cNvPr id="36" name="テキスト ボックス 3"/>
          <p:cNvSpPr txBox="1">
            <a:spLocks noChangeArrowheads="1"/>
          </p:cNvSpPr>
          <p:nvPr/>
        </p:nvSpPr>
        <p:spPr bwMode="auto">
          <a:xfrm>
            <a:off x="-9387" y="3790992"/>
            <a:ext cx="1236005" cy="20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ja-JP" altLang="en-US" sz="762" b="1" dirty="0"/>
              <a:t>国会訪問の皆さんと</a:t>
            </a:r>
          </a:p>
        </p:txBody>
      </p:sp>
      <p:sp>
        <p:nvSpPr>
          <p:cNvPr id="38" name="テキスト ボックス 3"/>
          <p:cNvSpPr txBox="1">
            <a:spLocks noChangeArrowheads="1"/>
          </p:cNvSpPr>
          <p:nvPr/>
        </p:nvSpPr>
        <p:spPr bwMode="auto">
          <a:xfrm>
            <a:off x="-6526" y="5005781"/>
            <a:ext cx="1041819" cy="20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ja-JP" altLang="en-US" sz="762" b="1" dirty="0" smtClean="0"/>
              <a:t>国会活動</a:t>
            </a:r>
            <a:endParaRPr lang="ja-JP" altLang="en-US" sz="762" b="1" dirty="0"/>
          </a:p>
        </p:txBody>
      </p:sp>
      <p:sp>
        <p:nvSpPr>
          <p:cNvPr id="42" name="テキスト ボックス 3"/>
          <p:cNvSpPr txBox="1">
            <a:spLocks noChangeArrowheads="1"/>
          </p:cNvSpPr>
          <p:nvPr/>
        </p:nvSpPr>
        <p:spPr bwMode="auto">
          <a:xfrm>
            <a:off x="3509" y="6269087"/>
            <a:ext cx="1954831" cy="20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ja-JP" altLang="en-US" sz="762" b="1" dirty="0" smtClean="0"/>
              <a:t>統一地方選挙　～全国の仲間の元へ～</a:t>
            </a:r>
            <a:endParaRPr lang="ja-JP" altLang="en-US" sz="762" b="1" dirty="0"/>
          </a:p>
        </p:txBody>
      </p:sp>
      <p:sp>
        <p:nvSpPr>
          <p:cNvPr id="47" name="テキスト ボックス 8">
            <a:extLst>
              <a:ext uri="{FF2B5EF4-FFF2-40B4-BE49-F238E27FC236}">
                <a16:creationId xmlns:a16="http://schemas.microsoft.com/office/drawing/2014/main" id="{1DDBD55F-A90D-40CC-92F2-DDC8DDA6F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612" y="925304"/>
            <a:ext cx="33433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ja-JP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〇働き方改革関連法施行</a:t>
            </a:r>
            <a:endParaRPr lang="en-US" altLang="ja-JP" sz="1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spcBef>
                <a:spcPts val="0"/>
              </a:spcBef>
              <a:defRPr/>
            </a:pPr>
            <a:r>
              <a:rPr lang="ja-JP" altLang="en-US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○統一地方自治体選挙投開票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50" name="図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126" y="4014921"/>
            <a:ext cx="145592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図 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654" y="4004158"/>
            <a:ext cx="1456572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図 1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6" y="4008750"/>
            <a:ext cx="1295252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図 1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710" y="4011069"/>
            <a:ext cx="1296000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図 7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2" y="4011163"/>
            <a:ext cx="1296372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1299B57D-78CF-4B3F-82DC-FDE97F084527}"/>
              </a:ext>
            </a:extLst>
          </p:cNvPr>
          <p:cNvSpPr/>
          <p:nvPr/>
        </p:nvSpPr>
        <p:spPr>
          <a:xfrm>
            <a:off x="47520" y="3998949"/>
            <a:ext cx="6737230" cy="990233"/>
          </a:xfrm>
          <a:prstGeom prst="rect">
            <a:avLst/>
          </a:prstGeom>
          <a:noFill/>
          <a:ln w="28575">
            <a:solidFill>
              <a:srgbClr val="3B0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03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46664" y="1761659"/>
            <a:ext cx="661133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dirty="0" smtClean="0"/>
              <a:t>○統一地方選挙への対応 全国で奮闘する仲間の応援へ東西奔走</a:t>
            </a:r>
            <a:r>
              <a:rPr kumimoji="1" lang="ja-JP" altLang="en-US" sz="1200" b="1" dirty="0" smtClean="0"/>
              <a:t>（計６０選挙区）</a:t>
            </a:r>
            <a:endParaRPr kumimoji="1" lang="en-US" altLang="ja-JP" sz="1200" b="1" dirty="0" smtClean="0"/>
          </a:p>
          <a:p>
            <a:pPr>
              <a:lnSpc>
                <a:spcPct val="150000"/>
              </a:lnSpc>
            </a:pPr>
            <a:r>
              <a:rPr kumimoji="1" lang="ja-JP" altLang="en-US" sz="1400" b="1" dirty="0" smtClean="0"/>
              <a:t>○９県を歴訪 移動距離 </a:t>
            </a:r>
            <a:r>
              <a:rPr kumimoji="1" lang="en-US" altLang="ja-JP" sz="1400" b="1" dirty="0" smtClean="0">
                <a:latin typeface="+mn-ea"/>
              </a:rPr>
              <a:t>12,277.4 </a:t>
            </a:r>
            <a:r>
              <a:rPr kumimoji="1" lang="ja-JP" altLang="en-US" sz="1400" b="1" dirty="0" smtClean="0">
                <a:latin typeface="+mn-ea"/>
              </a:rPr>
              <a:t>㎞ </a:t>
            </a:r>
            <a:r>
              <a:rPr kumimoji="1" lang="ja-JP" altLang="en-US" sz="900" dirty="0" smtClean="0"/>
              <a:t>（静岡、愛知、大阪、広島、大分、神奈川、栃木、埼玉、岩手）</a:t>
            </a:r>
            <a:endParaRPr kumimoji="1" lang="en-US" altLang="ja-JP" sz="900" dirty="0" smtClean="0"/>
          </a:p>
          <a:p>
            <a:pPr>
              <a:lnSpc>
                <a:spcPct val="150000"/>
              </a:lnSpc>
            </a:pPr>
            <a:r>
              <a:rPr kumimoji="1" lang="ja-JP" altLang="en-US" sz="1400" b="1" dirty="0" smtClean="0"/>
              <a:t>○３７</a:t>
            </a:r>
            <a:r>
              <a:rPr kumimoji="1" lang="ja-JP" altLang="en-US" sz="1400" dirty="0" smtClean="0"/>
              <a:t>件の会議・イベント等に出席し、</a:t>
            </a:r>
            <a:r>
              <a:rPr kumimoji="1" lang="ja-JP" altLang="en-US" sz="1400" b="1" dirty="0" smtClean="0"/>
              <a:t>８８８名と面着</a:t>
            </a:r>
            <a:endParaRPr kumimoji="1" lang="ja-JP" altLang="en-US" sz="1400" b="1" dirty="0"/>
          </a:p>
        </p:txBody>
      </p:sp>
      <p:pic>
        <p:nvPicPr>
          <p:cNvPr id="55" name="図 5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0" y="5225110"/>
            <a:ext cx="1456704" cy="972000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36" y="5225908"/>
            <a:ext cx="1456704" cy="972000"/>
          </a:xfrm>
          <a:prstGeom prst="rect">
            <a:avLst/>
          </a:prstGeom>
        </p:spPr>
      </p:pic>
      <p:pic>
        <p:nvPicPr>
          <p:cNvPr id="59" name="図 5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37" y="5225110"/>
            <a:ext cx="1456704" cy="97200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70511" y="6003239"/>
            <a:ext cx="1100671" cy="164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72828" y="5984942"/>
            <a:ext cx="1277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 smtClean="0"/>
              <a:t>4/16 </a:t>
            </a:r>
            <a:r>
              <a:rPr kumimoji="1" lang="ja-JP" altLang="en-US" sz="800" b="1" dirty="0" smtClean="0"/>
              <a:t>経済産業委員会</a:t>
            </a:r>
            <a:endParaRPr kumimoji="1" lang="en-US" altLang="ja-JP" sz="800" b="1" dirty="0" smtClean="0"/>
          </a:p>
        </p:txBody>
      </p:sp>
      <p:sp>
        <p:nvSpPr>
          <p:cNvPr id="64" name="正方形/長方形 63"/>
          <p:cNvSpPr/>
          <p:nvPr/>
        </p:nvSpPr>
        <p:spPr>
          <a:xfrm>
            <a:off x="1401493" y="6003238"/>
            <a:ext cx="1100671" cy="164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正方形/長方形 64"/>
          <p:cNvSpPr/>
          <p:nvPr/>
        </p:nvSpPr>
        <p:spPr>
          <a:xfrm>
            <a:off x="2644246" y="6005779"/>
            <a:ext cx="1283526" cy="158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4019852" y="6003076"/>
            <a:ext cx="1273283" cy="165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/>
          <p:cNvSpPr/>
          <p:nvPr/>
        </p:nvSpPr>
        <p:spPr>
          <a:xfrm>
            <a:off x="5379674" y="6004952"/>
            <a:ext cx="1331812" cy="164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368180" y="5989830"/>
            <a:ext cx="11796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 smtClean="0"/>
              <a:t>4/22 </a:t>
            </a:r>
            <a:r>
              <a:rPr kumimoji="1" lang="ja-JP" altLang="en-US" sz="800" b="1" dirty="0" smtClean="0"/>
              <a:t>決算委員会</a:t>
            </a:r>
            <a:endParaRPr kumimoji="1" lang="en-US" altLang="ja-JP" sz="800" b="1" dirty="0" smtClean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2567497" y="5981094"/>
            <a:ext cx="14605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 smtClean="0"/>
              <a:t>4/24 </a:t>
            </a:r>
            <a:r>
              <a:rPr kumimoji="1" lang="ja-JP" altLang="en-US" sz="800" b="1" dirty="0" smtClean="0"/>
              <a:t>災害対策特別委員会</a:t>
            </a:r>
            <a:endParaRPr kumimoji="1" lang="en-US" altLang="ja-JP" sz="800" b="1" dirty="0" smtClean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859843" y="5991448"/>
            <a:ext cx="16093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 smtClean="0"/>
              <a:t>4/10 </a:t>
            </a:r>
            <a:r>
              <a:rPr kumimoji="1" lang="ja-JP" altLang="en-US" sz="800" b="1" dirty="0" smtClean="0"/>
              <a:t>党ハラスメント講習会</a:t>
            </a:r>
            <a:endParaRPr kumimoji="1" lang="en-US" altLang="ja-JP" sz="800" b="1" dirty="0" smtClean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240891" y="5989400"/>
            <a:ext cx="16093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b="1" dirty="0" smtClean="0"/>
              <a:t>4/11 </a:t>
            </a:r>
            <a:r>
              <a:rPr kumimoji="1" lang="ja-JP" altLang="en-US" sz="800" b="1" dirty="0" smtClean="0"/>
              <a:t>自動車議連第</a:t>
            </a:r>
            <a:r>
              <a:rPr kumimoji="1" lang="en-US" altLang="ja-JP" sz="800" b="1" dirty="0" smtClean="0"/>
              <a:t>7</a:t>
            </a:r>
            <a:r>
              <a:rPr kumimoji="1" lang="ja-JP" altLang="en-US" sz="800" b="1" dirty="0" smtClean="0"/>
              <a:t>回総会</a:t>
            </a:r>
            <a:endParaRPr kumimoji="1" lang="en-US" altLang="ja-JP" sz="800" b="1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721" y="6499082"/>
            <a:ext cx="1440000" cy="1080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63" y="6539285"/>
            <a:ext cx="1440000" cy="1080000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11" y="7583066"/>
            <a:ext cx="1440000" cy="1080000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562" y="6498630"/>
            <a:ext cx="1440000" cy="1080000"/>
          </a:xfrm>
          <a:prstGeom prst="rect">
            <a:avLst/>
          </a:prstGeom>
        </p:spPr>
      </p:pic>
      <p:sp>
        <p:nvSpPr>
          <p:cNvPr id="70" name="テキスト ボックス 3"/>
          <p:cNvSpPr txBox="1">
            <a:spLocks noChangeArrowheads="1"/>
          </p:cNvSpPr>
          <p:nvPr/>
        </p:nvSpPr>
        <p:spPr bwMode="auto">
          <a:xfrm>
            <a:off x="-17007" y="3204946"/>
            <a:ext cx="29646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ja-JP" altLang="en-US" sz="900" b="1" dirty="0"/>
              <a:t>・</a:t>
            </a:r>
            <a:r>
              <a:rPr lang="en-US" altLang="ja-JP" sz="900" b="1" dirty="0"/>
              <a:t>SUBARU</a:t>
            </a:r>
            <a:r>
              <a:rPr lang="ja-JP" altLang="en-US" sz="900" b="1" dirty="0"/>
              <a:t>労連ご家族（</a:t>
            </a:r>
            <a:r>
              <a:rPr lang="en-US" altLang="ja-JP" sz="900" b="1" dirty="0"/>
              <a:t>31</a:t>
            </a:r>
            <a:r>
              <a:rPr lang="ja-JP" altLang="en-US" sz="900" b="1" dirty="0"/>
              <a:t>名）</a:t>
            </a:r>
            <a:endParaRPr lang="en-US" altLang="ja-JP" sz="900" b="1" dirty="0"/>
          </a:p>
          <a:p>
            <a:r>
              <a:rPr lang="ja-JP" altLang="en-US" sz="900" b="1" dirty="0"/>
              <a:t>・三菱</a:t>
            </a:r>
            <a:r>
              <a:rPr lang="ja-JP" altLang="en-US" sz="900" b="1" dirty="0" err="1"/>
              <a:t>ふ</a:t>
            </a:r>
            <a:r>
              <a:rPr lang="ja-JP" altLang="en-US" sz="900" b="1" dirty="0"/>
              <a:t>そう労組本社支部定年退職者親睦会（</a:t>
            </a:r>
            <a:r>
              <a:rPr lang="en-US" altLang="ja-JP" sz="900" b="1" dirty="0"/>
              <a:t>49</a:t>
            </a:r>
            <a:r>
              <a:rPr lang="ja-JP" altLang="en-US" sz="900" b="1" dirty="0"/>
              <a:t>名）</a:t>
            </a:r>
            <a:endParaRPr lang="en-US" altLang="ja-JP" sz="900" b="1" dirty="0"/>
          </a:p>
          <a:p>
            <a:r>
              <a:rPr lang="ja-JP" altLang="en-US" sz="900" b="1" dirty="0"/>
              <a:t>・</a:t>
            </a:r>
            <a:r>
              <a:rPr lang="en-US" altLang="ja-JP" sz="900" b="1" dirty="0"/>
              <a:t>SUBARU</a:t>
            </a:r>
            <a:r>
              <a:rPr lang="ja-JP" altLang="en-US" sz="900" b="1" dirty="0"/>
              <a:t>労連部労協（</a:t>
            </a:r>
            <a:r>
              <a:rPr lang="en-US" altLang="ja-JP" sz="900" b="1" dirty="0"/>
              <a:t>36</a:t>
            </a:r>
            <a:r>
              <a:rPr lang="ja-JP" altLang="en-US" sz="900" b="1" dirty="0"/>
              <a:t>名）</a:t>
            </a:r>
            <a:endParaRPr lang="en-US" altLang="ja-JP" sz="900" b="1" dirty="0"/>
          </a:p>
          <a:p>
            <a:endParaRPr lang="ja-JP" altLang="en-US" sz="900" dirty="0"/>
          </a:p>
        </p:txBody>
      </p:sp>
      <p:sp>
        <p:nvSpPr>
          <p:cNvPr id="71" name="テキスト ボックス 3"/>
          <p:cNvSpPr txBox="1">
            <a:spLocks noChangeArrowheads="1"/>
          </p:cNvSpPr>
          <p:nvPr/>
        </p:nvSpPr>
        <p:spPr bwMode="auto">
          <a:xfrm>
            <a:off x="2703143" y="3210288"/>
            <a:ext cx="189969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ja-JP" altLang="en-US" sz="900" b="1" dirty="0"/>
              <a:t>・ダイハツ労連（</a:t>
            </a:r>
            <a:r>
              <a:rPr lang="en-US" altLang="ja-JP" sz="900" b="1" dirty="0"/>
              <a:t>4</a:t>
            </a:r>
            <a:r>
              <a:rPr lang="ja-JP" altLang="en-US" sz="900" b="1" dirty="0"/>
              <a:t>名）</a:t>
            </a:r>
            <a:endParaRPr lang="en-US" altLang="ja-JP" sz="900" b="1" dirty="0"/>
          </a:p>
          <a:p>
            <a:r>
              <a:rPr lang="ja-JP" altLang="en-US" sz="900" b="1" dirty="0"/>
              <a:t>・全国マツダ労連（</a:t>
            </a:r>
            <a:r>
              <a:rPr lang="en-US" altLang="ja-JP" sz="900" b="1" dirty="0"/>
              <a:t>7</a:t>
            </a:r>
            <a:r>
              <a:rPr lang="ja-JP" altLang="en-US" sz="900" b="1" dirty="0"/>
              <a:t>名）</a:t>
            </a:r>
            <a:endParaRPr lang="en-US" altLang="ja-JP" sz="900" b="1" dirty="0"/>
          </a:p>
          <a:p>
            <a:r>
              <a:rPr lang="ja-JP" altLang="en-US" sz="900" b="1" dirty="0"/>
              <a:t>・トヨタ自動車九州労組（</a:t>
            </a:r>
            <a:r>
              <a:rPr lang="en-US" altLang="ja-JP" sz="900" b="1" dirty="0"/>
              <a:t>33</a:t>
            </a:r>
            <a:r>
              <a:rPr lang="ja-JP" altLang="en-US" sz="900" b="1" dirty="0"/>
              <a:t>名）</a:t>
            </a:r>
            <a:endParaRPr lang="en-US" altLang="ja-JP" sz="900" b="1" dirty="0"/>
          </a:p>
          <a:p>
            <a:endParaRPr lang="en-US" altLang="ja-JP" sz="900" dirty="0"/>
          </a:p>
          <a:p>
            <a:endParaRPr lang="ja-JP" altLang="en-US" sz="900" dirty="0"/>
          </a:p>
        </p:txBody>
      </p:sp>
      <p:sp>
        <p:nvSpPr>
          <p:cNvPr id="72" name="テキスト ボックス 3"/>
          <p:cNvSpPr txBox="1">
            <a:spLocks noChangeArrowheads="1"/>
          </p:cNvSpPr>
          <p:nvPr/>
        </p:nvSpPr>
        <p:spPr bwMode="auto">
          <a:xfrm>
            <a:off x="4385149" y="3213570"/>
            <a:ext cx="256398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ja-JP" altLang="en-US" sz="900" b="1" dirty="0"/>
              <a:t>・</a:t>
            </a:r>
            <a:r>
              <a:rPr lang="en-US" altLang="ja-JP" sz="900" b="1" dirty="0"/>
              <a:t>CND</a:t>
            </a:r>
            <a:r>
              <a:rPr lang="ja-JP" altLang="en-US" sz="900" b="1" dirty="0"/>
              <a:t>北関東・北陸・西近畿支部（</a:t>
            </a:r>
            <a:r>
              <a:rPr lang="en-US" altLang="ja-JP" sz="900" b="1" dirty="0"/>
              <a:t>42</a:t>
            </a:r>
            <a:r>
              <a:rPr lang="ja-JP" altLang="en-US" sz="900" b="1" dirty="0"/>
              <a:t>名）</a:t>
            </a:r>
            <a:endParaRPr lang="en-US" altLang="ja-JP" sz="900" b="1" dirty="0"/>
          </a:p>
          <a:p>
            <a:r>
              <a:rPr lang="ja-JP" altLang="en-US" sz="900" b="1" dirty="0"/>
              <a:t>・</a:t>
            </a:r>
            <a:r>
              <a:rPr lang="en-US" altLang="ja-JP" sz="900" b="1" dirty="0"/>
              <a:t>CND</a:t>
            </a:r>
            <a:r>
              <a:rPr lang="ja-JP" altLang="en-US" sz="900" b="1" dirty="0"/>
              <a:t>北海道・北東北・中四国支部（</a:t>
            </a:r>
            <a:r>
              <a:rPr lang="en-US" altLang="ja-JP" sz="900" b="1" dirty="0"/>
              <a:t>32</a:t>
            </a:r>
            <a:r>
              <a:rPr lang="ja-JP" altLang="en-US" sz="900" b="1" dirty="0"/>
              <a:t>名）</a:t>
            </a:r>
            <a:endParaRPr lang="en-US" altLang="ja-JP" sz="900" b="1" dirty="0"/>
          </a:p>
          <a:p>
            <a:r>
              <a:rPr lang="ja-JP" altLang="en-US" sz="900" b="1" dirty="0"/>
              <a:t>・日産労組栃木支部（</a:t>
            </a:r>
            <a:r>
              <a:rPr lang="en-US" altLang="ja-JP" sz="900" b="1" dirty="0"/>
              <a:t>35</a:t>
            </a:r>
            <a:r>
              <a:rPr lang="ja-JP" altLang="en-US" sz="900" b="1" dirty="0"/>
              <a:t>名）</a:t>
            </a:r>
            <a:endParaRPr lang="en-US" altLang="ja-JP" sz="900" b="1" dirty="0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1299B57D-78CF-4B3F-82DC-FDE97F084527}"/>
              </a:ext>
            </a:extLst>
          </p:cNvPr>
          <p:cNvSpPr/>
          <p:nvPr/>
        </p:nvSpPr>
        <p:spPr>
          <a:xfrm>
            <a:off x="35833" y="5212086"/>
            <a:ext cx="6737230" cy="990233"/>
          </a:xfrm>
          <a:prstGeom prst="rect">
            <a:avLst/>
          </a:prstGeom>
          <a:noFill/>
          <a:ln w="28575">
            <a:solidFill>
              <a:srgbClr val="3B0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03"/>
          </a:p>
        </p:txBody>
      </p:sp>
      <p:sp>
        <p:nvSpPr>
          <p:cNvPr id="73" name="テキスト ボックス 8">
            <a:extLst>
              <a:ext uri="{FF2B5EF4-FFF2-40B4-BE49-F238E27FC236}">
                <a16:creationId xmlns:a16="http://schemas.microsoft.com/office/drawing/2014/main" id="{1DDBD55F-A90D-40CC-92F2-DDC8DDA6F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646" y="928172"/>
            <a:ext cx="33433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ja-JP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〇選抜高校野球 愛知県東邦高校優勝</a:t>
            </a:r>
            <a:endParaRPr lang="en-US" altLang="ja-JP" sz="1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spcBef>
                <a:spcPts val="0"/>
              </a:spcBef>
              <a:defRPr/>
            </a:pPr>
            <a:r>
              <a:rPr lang="ja-JP" altLang="en-US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○新元号「令和」発表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06" y="7577683"/>
            <a:ext cx="1440000" cy="108000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958" y="6498724"/>
            <a:ext cx="810000" cy="1080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089" y="6496920"/>
            <a:ext cx="1440000" cy="1080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081" y="6486449"/>
            <a:ext cx="810000" cy="1080000"/>
          </a:xfrm>
          <a:prstGeom prst="rect">
            <a:avLst/>
          </a:prstGeom>
        </p:spPr>
      </p:pic>
      <p:pic>
        <p:nvPicPr>
          <p:cNvPr id="74" name="図 7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146" y="8644168"/>
            <a:ext cx="1440650" cy="108000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18" y="6496456"/>
            <a:ext cx="810000" cy="1080000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57" y="8655598"/>
            <a:ext cx="1878113" cy="1080000"/>
          </a:xfrm>
          <a:prstGeom prst="rect">
            <a:avLst/>
          </a:prstGeom>
        </p:spPr>
      </p:pic>
      <p:sp>
        <p:nvSpPr>
          <p:cNvPr id="75" name="正方形/長方形 74"/>
          <p:cNvSpPr/>
          <p:nvPr/>
        </p:nvSpPr>
        <p:spPr>
          <a:xfrm>
            <a:off x="-1063849" y="6408624"/>
            <a:ext cx="1096211" cy="3400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9" name="図 78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757" y="8641465"/>
            <a:ext cx="1440000" cy="108000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98" y="8644168"/>
            <a:ext cx="1440000" cy="1080000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01" y="8644587"/>
            <a:ext cx="1440650" cy="10800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83" y="6500323"/>
            <a:ext cx="1440000" cy="1080000"/>
          </a:xfrm>
          <a:prstGeom prst="rect">
            <a:avLst/>
          </a:prstGeom>
        </p:spPr>
      </p:pic>
      <p:sp>
        <p:nvSpPr>
          <p:cNvPr id="78" name="正方形/長方形 77"/>
          <p:cNvSpPr/>
          <p:nvPr/>
        </p:nvSpPr>
        <p:spPr>
          <a:xfrm>
            <a:off x="6795468" y="6269087"/>
            <a:ext cx="909656" cy="3539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299B57D-78CF-4B3F-82DC-FDE97F084527}"/>
              </a:ext>
            </a:extLst>
          </p:cNvPr>
          <p:cNvSpPr/>
          <p:nvPr/>
        </p:nvSpPr>
        <p:spPr>
          <a:xfrm>
            <a:off x="43853" y="6483398"/>
            <a:ext cx="6737230" cy="3245750"/>
          </a:xfrm>
          <a:prstGeom prst="rect">
            <a:avLst/>
          </a:prstGeom>
          <a:noFill/>
          <a:ln w="28575">
            <a:solidFill>
              <a:srgbClr val="3B0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03"/>
          </a:p>
        </p:txBody>
      </p:sp>
    </p:spTree>
    <p:extLst>
      <p:ext uri="{BB962C8B-B14F-4D97-AF65-F5344CB8AC3E}">
        <p14:creationId xmlns:p14="http://schemas.microsoft.com/office/powerpoint/2010/main" val="354779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</TotalTime>
  <Words>202</Words>
  <Application>Microsoft Office PowerPoint</Application>
  <PresentationFormat>A4 210 x 297 mm</PresentationFormat>
  <Paragraphs>30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Abadi</vt:lpstr>
      <vt:lpstr>游ゴシック</vt:lpstr>
      <vt:lpstr>游ゴシック Light</vt:lpstr>
      <vt:lpstr>Arial</vt:lpstr>
      <vt:lpstr>Arial Black</vt:lpstr>
      <vt:lpstr>Calibri</vt:lpstr>
      <vt:lpstr>Calibri Light</vt:lpstr>
      <vt:lpstr>Office テーマ</vt:lpstr>
      <vt:lpstr>PowerPoint プレゼンテーション</vt:lpstr>
    </vt:vector>
  </TitlesOfParts>
  <Company>参議院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参議院</dc:creator>
  <cp:lastModifiedBy>参議院</cp:lastModifiedBy>
  <cp:revision>33</cp:revision>
  <cp:lastPrinted>2019-05-07T05:44:07Z</cp:lastPrinted>
  <dcterms:created xsi:type="dcterms:W3CDTF">2019-04-26T06:07:34Z</dcterms:created>
  <dcterms:modified xsi:type="dcterms:W3CDTF">2019-05-07T07:09:56Z</dcterms:modified>
</cp:coreProperties>
</file>